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447" r:id="rId5"/>
    <p:sldId id="448" r:id="rId6"/>
    <p:sldId id="449" r:id="rId7"/>
    <p:sldId id="450" r:id="rId8"/>
    <p:sldId id="451" r:id="rId9"/>
    <p:sldId id="453" r:id="rId10"/>
    <p:sldId id="454" r:id="rId11"/>
    <p:sldId id="452" r:id="rId12"/>
    <p:sldId id="455" r:id="rId13"/>
    <p:sldId id="458" r:id="rId14"/>
    <p:sldId id="459" r:id="rId15"/>
    <p:sldId id="460" r:id="rId16"/>
    <p:sldId id="461" r:id="rId17"/>
    <p:sldId id="478" r:id="rId18"/>
    <p:sldId id="480" r:id="rId19"/>
    <p:sldId id="463" r:id="rId20"/>
    <p:sldId id="464" r:id="rId21"/>
    <p:sldId id="465" r:id="rId22"/>
    <p:sldId id="466" r:id="rId23"/>
    <p:sldId id="467" r:id="rId24"/>
    <p:sldId id="479" r:id="rId25"/>
    <p:sldId id="468" r:id="rId26"/>
    <p:sldId id="456" r:id="rId27"/>
    <p:sldId id="470" r:id="rId28"/>
    <p:sldId id="471" r:id="rId29"/>
    <p:sldId id="472" r:id="rId30"/>
    <p:sldId id="473" r:id="rId31"/>
    <p:sldId id="325" r:id="rId32"/>
    <p:sldId id="474" r:id="rId33"/>
    <p:sldId id="475" r:id="rId34"/>
    <p:sldId id="476" r:id="rId35"/>
    <p:sldId id="4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B4172C1D-7990-2012-66EB-C077C9C1CF0A}" name="Collins, K R (KC) PO1 USN NAVRESPRODEVCEN LA (USA)" initials="C(" userId="S::karen.r.collins4.mil@us.navy.mil::47aadf89-4291-4efb-8cce-4b07687a5e6b" providerId="AD"/>
  <p188:author id="{48BBD651-3C36-6992-3FB2-0621D4349A76}" name="Gardner, Steven L PO1 USN NSSATC HQ (USA)" initials="SG" userId="S::steven.l.gardner16.mil@us.navy.mil::d40a2193-434a-4150-aa78-8e58895ac27f" providerId="AD"/>
  <p188:author id="{C2695ECE-25D1-BD04-F57E-198AE06FDB87}" name="Edmonston, Douglas A SCPO USN CBC GULFPORT MS (USA)" initials="E(" userId="S::douglas.a.edmonston.mil@us.navy.mil::af5b9239-1866-4b1f-a601-d58887d3075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35" autoAdjust="0"/>
  </p:normalViewPr>
  <p:slideViewPr>
    <p:cSldViewPr snapToGrid="0">
      <p:cViewPr varScale="1">
        <p:scale>
          <a:sx n="145" d="100"/>
          <a:sy n="145" d="100"/>
        </p:scale>
        <p:origin x="30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90DB2F7-B79A-43C4-4E52-00338117E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B7A85E5-EB67-0AA0-22D3-BEF331168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Time Required: 70 min</a:t>
            </a:r>
          </a:p>
        </p:txBody>
      </p:sp>
      <p:sp>
        <p:nvSpPr>
          <p:cNvPr id="4100" name="Slide Number Placeholder 3">
            <a:extLst>
              <a:ext uri="{FF2B5EF4-FFF2-40B4-BE49-F238E27FC236}">
                <a16:creationId xmlns:a16="http://schemas.microsoft.com/office/drawing/2014/main" id="{F778B053-A713-5AFA-E9B8-66AAB746F7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cs typeface="Tahoma" panose="020B0604030504040204" pitchFamily="34" charset="0"/>
              </a:defRPr>
            </a:lvl1pPr>
            <a:lvl2pPr marL="755650" indent="-290513">
              <a:spcBef>
                <a:spcPct val="30000"/>
              </a:spcBef>
              <a:defRPr sz="1200">
                <a:solidFill>
                  <a:schemeClr val="tx1"/>
                </a:solidFill>
                <a:latin typeface="Tahoma" panose="020B0604030504040204" pitchFamily="34" charset="0"/>
                <a:cs typeface="Tahoma" panose="020B0604030504040204" pitchFamily="34" charset="0"/>
              </a:defRPr>
            </a:lvl2pPr>
            <a:lvl3pPr marL="1163638" indent="-231775">
              <a:spcBef>
                <a:spcPct val="30000"/>
              </a:spcBef>
              <a:defRPr sz="1200">
                <a:solidFill>
                  <a:schemeClr val="tx1"/>
                </a:solidFill>
                <a:latin typeface="Tahoma" panose="020B0604030504040204" pitchFamily="34" charset="0"/>
                <a:cs typeface="Tahoma" panose="020B0604030504040204" pitchFamily="34" charset="0"/>
              </a:defRPr>
            </a:lvl3pPr>
            <a:lvl4pPr marL="1630363" indent="-231775">
              <a:spcBef>
                <a:spcPct val="30000"/>
              </a:spcBef>
              <a:defRPr sz="1200">
                <a:solidFill>
                  <a:schemeClr val="tx1"/>
                </a:solidFill>
                <a:latin typeface="Tahoma" panose="020B0604030504040204" pitchFamily="34" charset="0"/>
                <a:cs typeface="Tahoma" panose="020B0604030504040204" pitchFamily="34" charset="0"/>
              </a:defRPr>
            </a:lvl4pPr>
            <a:lvl5pPr marL="2095500" indent="-231775">
              <a:spcBef>
                <a:spcPct val="30000"/>
              </a:spcBef>
              <a:defRPr sz="1200">
                <a:solidFill>
                  <a:schemeClr val="tx1"/>
                </a:solidFill>
                <a:latin typeface="Tahoma" panose="020B0604030504040204" pitchFamily="34" charset="0"/>
                <a:cs typeface="Tahoma" panose="020B0604030504040204" pitchFamily="34" charset="0"/>
              </a:defRPr>
            </a:lvl5pPr>
            <a:lvl6pPr marL="25527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6pPr>
            <a:lvl7pPr marL="30099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7pPr>
            <a:lvl8pPr marL="34671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8pPr>
            <a:lvl9pPr marL="39243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9pPr>
          </a:lstStyle>
          <a:p>
            <a:pPr>
              <a:spcBef>
                <a:spcPct val="0"/>
              </a:spcBef>
            </a:pPr>
            <a:fld id="{D75F8DEB-FB38-4887-B2F2-E9879FA33480}" type="slidenum">
              <a:rPr lang="en-US" altLang="en-US">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CA1BBB7-381F-0AEA-B01E-9597705B4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433785F-8C5C-EE79-FF0B-0222A81688B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marL="171450" indent="-171450" defTabSz="930275">
              <a:buFont typeface="Wingdings" panose="05000000000000000000" pitchFamily="2" charset="2"/>
              <a:buChar char="§"/>
              <a:defRPr/>
            </a:pPr>
            <a:r>
              <a:rPr lang="en-US" altLang="en-US" dirty="0">
                <a:latin typeface="Tahoma"/>
                <a:ea typeface="Tahoma"/>
                <a:cs typeface="Tahoma"/>
              </a:rPr>
              <a:t>Log into NSIPS if able and walk through the site as if applying for Fleet Reserves or Retirement.</a:t>
            </a:r>
          </a:p>
          <a:p>
            <a:pPr marL="171450" indent="-171450" defTabSz="930275">
              <a:buFont typeface="Wingdings" panose="05000000000000000000" pitchFamily="2" charset="2"/>
              <a:buChar char="§"/>
              <a:defRPr/>
            </a:pPr>
            <a:r>
              <a:rPr lang="en-US" altLang="en-US" dirty="0">
                <a:latin typeface="Tahoma"/>
                <a:ea typeface="Tahoma"/>
                <a:cs typeface="Tahoma"/>
              </a:rPr>
              <a:t>Prior to applying for Retirements &amp; Separations in NSIPS:</a:t>
            </a:r>
            <a:endParaRPr lang="en-US" altLang="en-US" dirty="0"/>
          </a:p>
          <a:p>
            <a:pPr marL="628650" lvl="1" indent="-171450" defTabSz="930275">
              <a:buFont typeface="Wingdings" panose="05000000000000000000" pitchFamily="2" charset="2"/>
              <a:buChar char="§"/>
              <a:defRPr/>
            </a:pPr>
            <a:r>
              <a:rPr lang="en-US" altLang="en-US" dirty="0"/>
              <a:t>Click on employee Self Service to first update address and phone information in the steps on the next few slides</a:t>
            </a:r>
          </a:p>
          <a:p>
            <a:pPr marL="171450" indent="-171450" defTabSz="930275">
              <a:buFont typeface="Wingdings" panose="05000000000000000000" pitchFamily="2" charset="2"/>
              <a:buChar char="§"/>
              <a:defRPr/>
            </a:pPr>
            <a:r>
              <a:rPr lang="en-US" altLang="en-US" dirty="0">
                <a:latin typeface="Tahoma"/>
                <a:ea typeface="Tahoma"/>
                <a:cs typeface="Tahoma"/>
              </a:rPr>
              <a:t>Steps for applying:</a:t>
            </a:r>
            <a:endParaRPr lang="en-US" altLang="en-US" dirty="0"/>
          </a:p>
          <a:p>
            <a:pPr marL="628650" lvl="1" indent="-171450" defTabSz="930275">
              <a:buFont typeface="Wingdings" panose="05000000000000000000" pitchFamily="2" charset="2"/>
              <a:buChar char="§"/>
              <a:defRPr/>
            </a:pPr>
            <a:r>
              <a:rPr lang="en-US" altLang="en-US" dirty="0">
                <a:latin typeface="Tahoma"/>
                <a:ea typeface="Tahoma"/>
                <a:cs typeface="Tahoma"/>
              </a:rPr>
              <a:t>Click on Retirement &amp; Separations. </a:t>
            </a:r>
          </a:p>
          <a:p>
            <a:pPr marL="628650" lvl="1" indent="-171450" defTabSz="930275">
              <a:buFontTx/>
              <a:buChar char="-"/>
              <a:defRPr/>
            </a:pPr>
            <a:endParaRPr lang="en-US" altLang="en-US"/>
          </a:p>
        </p:txBody>
      </p:sp>
      <p:sp>
        <p:nvSpPr>
          <p:cNvPr id="49156" name="Slide Number Placeholder 3">
            <a:extLst>
              <a:ext uri="{FF2B5EF4-FFF2-40B4-BE49-F238E27FC236}">
                <a16:creationId xmlns:a16="http://schemas.microsoft.com/office/drawing/2014/main" id="{F6CDC4BC-D72B-E8DB-20D6-40C7E8247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03619B-C881-458B-AC87-9CAEF6346944}"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66C4817-B263-89DA-E85F-467B97C5D8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417BB25-F8F0-A5C7-E436-31644A00E23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a:solidFill>
                  <a:srgbClr val="212529"/>
                </a:solidFill>
              </a:rPr>
              <a:t>FACILITATOR GUIDE:</a:t>
            </a:r>
          </a:p>
          <a:p>
            <a:pPr marL="171450" indent="-171450">
              <a:buFont typeface="Wingdings" panose="05000000000000000000" pitchFamily="2" charset="2"/>
              <a:buChar char="§"/>
              <a:defRPr/>
            </a:pPr>
            <a:r>
              <a:rPr lang="en-US" altLang="en-US"/>
              <a:t>Click on address and phone</a:t>
            </a:r>
          </a:p>
          <a:p>
            <a:pPr marL="171450" indent="-171450">
              <a:buFont typeface="Wingdings" panose="05000000000000000000" pitchFamily="2" charset="2"/>
              <a:buChar char="§"/>
              <a:defRPr/>
            </a:pPr>
            <a:r>
              <a:rPr lang="en-US" altLang="en-US"/>
              <a:t>Then you will hit the + sign and follow directions in next slide</a:t>
            </a:r>
          </a:p>
        </p:txBody>
      </p:sp>
      <p:sp>
        <p:nvSpPr>
          <p:cNvPr id="51204" name="Slide Number Placeholder 3">
            <a:extLst>
              <a:ext uri="{FF2B5EF4-FFF2-40B4-BE49-F238E27FC236}">
                <a16:creationId xmlns:a16="http://schemas.microsoft.com/office/drawing/2014/main" id="{5C0FCD0E-1D19-A173-7DAB-2214DB3F71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9AC2C4-5A4D-48AE-A998-E4254EE34A44}"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66CF8B8-8979-3DD1-6A25-6B0DAF8C04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63E801F-23BA-6052-ED39-B54DE513988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a:solidFill>
                  <a:srgbClr val="212529"/>
                </a:solidFill>
              </a:rPr>
              <a:t>FACILITATOR GUIDE:</a:t>
            </a:r>
          </a:p>
          <a:p>
            <a:pPr marL="171450" indent="-171450">
              <a:buFont typeface="Wingdings" panose="05000000000000000000" pitchFamily="2" charset="2"/>
              <a:buChar char="§"/>
              <a:defRPr/>
            </a:pPr>
            <a:r>
              <a:rPr lang="en-US" altLang="en-US">
                <a:latin typeface="Tahoma"/>
                <a:ea typeface="Tahoma"/>
                <a:cs typeface="Tahoma"/>
              </a:rPr>
              <a:t>To start filling out your address you will click on the magnify glass</a:t>
            </a:r>
          </a:p>
          <a:p>
            <a:pPr marL="171450" indent="-171450">
              <a:buFont typeface="Wingdings" panose="05000000000000000000" pitchFamily="2" charset="2"/>
              <a:buChar char="§"/>
              <a:defRPr/>
            </a:pPr>
            <a:r>
              <a:rPr lang="en-US" altLang="en-US">
                <a:latin typeface="Tahoma"/>
                <a:ea typeface="Tahoma"/>
                <a:cs typeface="Tahoma"/>
              </a:rPr>
              <a:t>Once it comes up you will scroll down and click on PSA (Planned Separation) *</a:t>
            </a:r>
            <a:r>
              <a:rPr lang="en-US" altLang="en-US" b="1">
                <a:latin typeface="Tahoma"/>
                <a:ea typeface="Tahoma"/>
                <a:cs typeface="Tahoma"/>
              </a:rPr>
              <a:t>list is shown in next slide</a:t>
            </a:r>
          </a:p>
          <a:p>
            <a:pPr marL="171450" indent="-171450">
              <a:buFont typeface="Wingdings" panose="05000000000000000000" pitchFamily="2" charset="2"/>
              <a:buChar char="§"/>
              <a:defRPr/>
            </a:pPr>
            <a:r>
              <a:rPr lang="en-US" altLang="en-US"/>
              <a:t>After selecting PSA the member can complete address update by clicking edit address</a:t>
            </a:r>
          </a:p>
          <a:p>
            <a:pPr marL="171450" indent="-171450">
              <a:buFontTx/>
              <a:buChar char="-"/>
              <a:defRPr/>
            </a:pPr>
            <a:endParaRPr lang="en-US" altLang="en-US"/>
          </a:p>
          <a:p>
            <a:pPr>
              <a:defRPr/>
            </a:pPr>
            <a:r>
              <a:rPr lang="en-US" altLang="en-US" b="1">
                <a:latin typeface="Tahoma"/>
                <a:ea typeface="Tahoma"/>
                <a:cs typeface="Tahoma"/>
              </a:rPr>
              <a:t>NOTE:</a:t>
            </a:r>
            <a:r>
              <a:rPr lang="en-US" altLang="en-US">
                <a:latin typeface="Tahoma"/>
                <a:ea typeface="Tahoma"/>
                <a:cs typeface="Tahoma"/>
              </a:rPr>
              <a:t> If the Sailor does not update the address prior to completing the request.  Once they begin the process they will receive a message saying “Please enter a valid Planned Retirement/Separation Address, Phone, or Email link.” (Contact Information).  At this time they can enter their PSA information.</a:t>
            </a:r>
            <a:endParaRPr lang="en-US" altLang="en-US" b="1">
              <a:latin typeface="Tahoma"/>
              <a:ea typeface="Tahoma"/>
              <a:cs typeface="Tahoma"/>
            </a:endParaRPr>
          </a:p>
        </p:txBody>
      </p:sp>
      <p:sp>
        <p:nvSpPr>
          <p:cNvPr id="53252" name="Slide Number Placeholder 3">
            <a:extLst>
              <a:ext uri="{FF2B5EF4-FFF2-40B4-BE49-F238E27FC236}">
                <a16:creationId xmlns:a16="http://schemas.microsoft.com/office/drawing/2014/main" id="{FDE53C4F-6431-F39A-8768-395D7A38F4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8A7FCC-A014-4A7F-B5D8-C847ADF2DE9B}"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366CAFC-A0D4-991A-563D-A9A39CC4F3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9740347-11E5-7E2B-0265-81696AE6F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212529"/>
                </a:solidFill>
                <a:latin typeface="Tahoma"/>
                <a:ea typeface="Tahoma"/>
                <a:cs typeface="Tahoma"/>
              </a:rPr>
              <a:t>FACILITATOR GUIDE:</a:t>
            </a:r>
          </a:p>
          <a:p>
            <a:r>
              <a:rPr lang="en-US" altLang="en-US">
                <a:latin typeface="Tahoma"/>
                <a:ea typeface="Tahoma"/>
                <a:cs typeface="Tahoma"/>
              </a:rPr>
              <a:t>This slide shows the different types of addresses the Sailor can chose from.  The member will select, PSA Planned Separation.</a:t>
            </a:r>
            <a:endParaRPr lang="en-US" altLang="en-US"/>
          </a:p>
        </p:txBody>
      </p:sp>
      <p:sp>
        <p:nvSpPr>
          <p:cNvPr id="55300" name="Slide Number Placeholder 3">
            <a:extLst>
              <a:ext uri="{FF2B5EF4-FFF2-40B4-BE49-F238E27FC236}">
                <a16:creationId xmlns:a16="http://schemas.microsoft.com/office/drawing/2014/main" id="{DE828ED6-B2CF-53ED-F085-89D565B03D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A4B0D5-B7AF-4555-A31D-2848DFF69F5D}"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6E5ED9B-0C87-6DDC-2C68-16821F6533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C573516-D4FE-EC50-2CD8-70827E829BE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marL="171450" indent="-171450" defTabSz="930275">
              <a:buFont typeface="Wingdings" panose="05000000000000000000" pitchFamily="2" charset="2"/>
              <a:buChar char="§"/>
              <a:defRPr/>
            </a:pPr>
            <a:r>
              <a:rPr lang="en-US" altLang="en-US">
                <a:latin typeface="Tahoma"/>
                <a:ea typeface="Tahoma"/>
                <a:cs typeface="Tahoma"/>
              </a:rPr>
              <a:t>Once the Address Phone is updated.  Click on Retirement/Separation Request</a:t>
            </a:r>
          </a:p>
          <a:p>
            <a:pPr marL="171450" indent="-171450" defTabSz="930275">
              <a:buFont typeface="Wingdings" panose="05000000000000000000" pitchFamily="2" charset="2"/>
              <a:buChar char="§"/>
              <a:defRPr/>
            </a:pPr>
            <a:r>
              <a:rPr lang="en-US" altLang="en-US">
                <a:latin typeface="Tahoma"/>
                <a:ea typeface="Tahoma"/>
                <a:cs typeface="Tahoma"/>
              </a:rPr>
              <a:t>The following slides explain the steps for submitting request in NSIPS</a:t>
            </a:r>
          </a:p>
        </p:txBody>
      </p:sp>
      <p:sp>
        <p:nvSpPr>
          <p:cNvPr id="57348" name="Slide Number Placeholder 3">
            <a:extLst>
              <a:ext uri="{FF2B5EF4-FFF2-40B4-BE49-F238E27FC236}">
                <a16:creationId xmlns:a16="http://schemas.microsoft.com/office/drawing/2014/main" id="{C06DCD45-F2DA-D783-934F-76894A3B30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7CA024A-7542-4A1C-BC17-E1EFEF83C236}"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8A46-7EFA-501E-2FBA-E4F7B6379FB5}"/>
            </a:ext>
          </a:extLst>
        </p:cNvPr>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1A168B2-7A10-F0D2-1906-E74D57E7B0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B0DBA01-798A-5D81-8896-E6856ECF374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marL="171450" indent="-171450" defTabSz="930275">
              <a:buFont typeface="Wingdings" panose="05000000000000000000" pitchFamily="2" charset="2"/>
              <a:buChar char="§"/>
              <a:defRPr/>
            </a:pPr>
            <a:r>
              <a:rPr lang="en-US" altLang="en-US">
                <a:latin typeface="Tahoma"/>
                <a:ea typeface="Tahoma"/>
                <a:cs typeface="Tahoma"/>
              </a:rPr>
              <a:t>Once the Address Phone is updated.  Click on Retirement/Separation Request</a:t>
            </a:r>
          </a:p>
          <a:p>
            <a:pPr marL="171450" indent="-171450" defTabSz="930275">
              <a:buFont typeface="Wingdings" panose="05000000000000000000" pitchFamily="2" charset="2"/>
              <a:buChar char="§"/>
              <a:defRPr/>
            </a:pPr>
            <a:r>
              <a:rPr lang="en-US" altLang="en-US">
                <a:latin typeface="Tahoma"/>
                <a:ea typeface="Tahoma"/>
                <a:cs typeface="Tahoma"/>
              </a:rPr>
              <a:t>The following slides explain the steps for submitting request in NSIPS</a:t>
            </a:r>
          </a:p>
        </p:txBody>
      </p:sp>
      <p:sp>
        <p:nvSpPr>
          <p:cNvPr id="57348" name="Slide Number Placeholder 3">
            <a:extLst>
              <a:ext uri="{FF2B5EF4-FFF2-40B4-BE49-F238E27FC236}">
                <a16:creationId xmlns:a16="http://schemas.microsoft.com/office/drawing/2014/main" id="{4C94D89E-279D-705B-24D5-CE2BCC43C5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7CA024A-7542-4A1C-BC17-E1EFEF83C236}" type="slidenum">
              <a:rPr lang="en-US" altLang="en-US"/>
              <a:pPr/>
              <a:t>15</a:t>
            </a:fld>
            <a:endParaRPr lang="en-US" altLang="en-US"/>
          </a:p>
        </p:txBody>
      </p:sp>
    </p:spTree>
    <p:extLst>
      <p:ext uri="{BB962C8B-B14F-4D97-AF65-F5344CB8AC3E}">
        <p14:creationId xmlns:p14="http://schemas.microsoft.com/office/powerpoint/2010/main" val="273278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FB6AF11-03B7-1788-5C21-B4C7D04374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0F741D1-37D3-1604-99E1-DDFC77D723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latin typeface="Tahoma" panose="020B0604030504040204" pitchFamily="34" charset="0"/>
                <a:ea typeface="Tahoma" panose="020B0604030504040204" pitchFamily="34" charset="0"/>
                <a:cs typeface="Tahoma" panose="020B0604030504040204" pitchFamily="34" charset="0"/>
              </a:rPr>
              <a:t>FACILITATOR GUIDE:</a:t>
            </a:r>
            <a:endParaRPr lang="en-US">
              <a:latin typeface="Tahoma" panose="020B0604030504040204" pitchFamily="34" charset="0"/>
              <a:ea typeface="Tahoma" panose="020B0604030504040204" pitchFamily="34" charset="0"/>
              <a:cs typeface="Tahoma" panose="020B0604030504040204" pitchFamily="34" charset="0"/>
            </a:endParaRPr>
          </a:p>
          <a:p>
            <a:pPr marL="171450" indent="-171450" defTabSz="930275">
              <a:buFont typeface="Wingdings" panose="05000000000000000000" pitchFamily="2" charset="2"/>
              <a:buChar char="§"/>
              <a:defRPr/>
            </a:pPr>
            <a:r>
              <a:rPr lang="en-US" altLang="en-US">
                <a:latin typeface="Tahoma"/>
                <a:ea typeface="Tahoma"/>
                <a:cs typeface="Tahoma"/>
              </a:rPr>
              <a:t>This page will appear once you click on Retirement/Separation Request.</a:t>
            </a:r>
          </a:p>
          <a:p>
            <a:pPr marL="0" lvl="1" indent="-171450" defTabSz="930275">
              <a:buFont typeface="Wingdings" panose="05000000000000000000" pitchFamily="2" charset="2"/>
              <a:buChar char="§"/>
              <a:defRPr/>
            </a:pPr>
            <a:r>
              <a:rPr lang="en-US" altLang="en-US">
                <a:latin typeface="Tahoma"/>
                <a:ea typeface="Tahoma"/>
                <a:cs typeface="Tahoma"/>
              </a:rPr>
              <a:t>Discuss the tabs going across from Save, Route, Next, Previous, Return to Search, History, Statement of Service (not listed is Reference Material and Modify/Cancel which will show up on members request).</a:t>
            </a:r>
          </a:p>
          <a:p>
            <a:pPr marL="457200" lvl="2" indent="-171450" defTabSz="930275">
              <a:buFont typeface="Wingdings" panose="05000000000000000000" pitchFamily="2" charset="2"/>
              <a:buChar char="§"/>
              <a:defRPr/>
            </a:pPr>
            <a:r>
              <a:rPr lang="en-US" altLang="en-US"/>
              <a:t>Route:</a:t>
            </a:r>
          </a:p>
          <a:p>
            <a:pPr marL="640080" lvl="2" indent="-171450" defTabSz="930275">
              <a:buFont typeface="Wingdings" panose="05000000000000000000" pitchFamily="2" charset="2"/>
              <a:buChar char="§"/>
              <a:defRPr/>
            </a:pPr>
            <a:r>
              <a:rPr lang="en-US" altLang="en-US"/>
              <a:t>Will give the member the ability to route request to Command Separation Specialist or Command Reviewer depending on how routing is set up for command</a:t>
            </a:r>
          </a:p>
          <a:p>
            <a:pPr marL="640080" lvl="2" indent="-171450" defTabSz="930275">
              <a:buFont typeface="Wingdings" panose="05000000000000000000" pitchFamily="2" charset="2"/>
              <a:buChar char="§"/>
              <a:defRPr/>
            </a:pPr>
            <a:r>
              <a:rPr lang="en-US" altLang="en-US"/>
              <a:t>Command Separation Specialist will route based on command routing process</a:t>
            </a:r>
          </a:p>
          <a:p>
            <a:pPr marL="640080" lvl="2" indent="-171450" defTabSz="930275">
              <a:buFont typeface="Wingdings" panose="05000000000000000000" pitchFamily="2" charset="2"/>
              <a:buChar char="§"/>
              <a:defRPr/>
            </a:pPr>
            <a:r>
              <a:rPr lang="en-US" altLang="en-US"/>
              <a:t>Reporting Senior will route to NPC for processing </a:t>
            </a:r>
          </a:p>
          <a:p>
            <a:pPr marL="640080" lvl="2" indent="-171450" defTabSz="930275">
              <a:buFont typeface="Wingdings" panose="05000000000000000000" pitchFamily="2" charset="2"/>
              <a:buChar char="§"/>
              <a:defRPr/>
            </a:pPr>
            <a:endParaRPr lang="en-US" altLang="en-US">
              <a:latin typeface="Tahoma"/>
              <a:ea typeface="Tahoma"/>
              <a:cs typeface="Tahoma"/>
            </a:endParaRPr>
          </a:p>
          <a:p>
            <a:pPr marL="0" lvl="2" indent="-171450" defTabSz="930275">
              <a:buFont typeface="Wingdings" panose="05000000000000000000" pitchFamily="2" charset="2"/>
              <a:buChar char="§"/>
              <a:defRPr/>
            </a:pPr>
            <a:r>
              <a:rPr lang="en-US" altLang="en-US"/>
              <a:t>Statement of Service will give member break down of total service</a:t>
            </a:r>
          </a:p>
          <a:p>
            <a:pPr marL="0" lvl="2" indent="-171450" defTabSz="930275">
              <a:buFont typeface="Wingdings" panose="05000000000000000000" pitchFamily="2" charset="2"/>
              <a:buChar char="§"/>
              <a:defRPr/>
            </a:pPr>
            <a:endParaRPr lang="en-US" altLang="en-US">
              <a:latin typeface="Tahoma"/>
              <a:ea typeface="Tahoma"/>
              <a:cs typeface="Tahoma"/>
            </a:endParaRPr>
          </a:p>
          <a:p>
            <a:pPr marL="0" lvl="1" defTabSz="930275">
              <a:spcBef>
                <a:spcPts val="0"/>
              </a:spcBef>
              <a:buFont typeface="Wingdings" panose="05000000000000000000" pitchFamily="2" charset="2"/>
              <a:buChar char="§"/>
              <a:defRPr/>
            </a:pPr>
            <a:r>
              <a:rPr lang="en-US" altLang="en-US"/>
              <a:t>  Explain the tabs for Request, Attach/Comment/Recommend</a:t>
            </a:r>
          </a:p>
          <a:p>
            <a:pPr marL="0" lvl="1" defTabSz="930275">
              <a:spcBef>
                <a:spcPts val="0"/>
              </a:spcBef>
              <a:buFont typeface="Wingdings" panose="05000000000000000000" pitchFamily="2" charset="2"/>
              <a:buChar char="§"/>
              <a:defRPr/>
            </a:pPr>
            <a:endParaRPr lang="en-US" altLang="en-US">
              <a:latin typeface="Tahoma"/>
              <a:ea typeface="Tahoma"/>
              <a:cs typeface="Tahoma"/>
            </a:endParaRPr>
          </a:p>
          <a:p>
            <a:pPr marL="0" lvl="2" indent="-171450" defTabSz="930275">
              <a:buFont typeface="Wingdings" panose="05000000000000000000" pitchFamily="2" charset="2"/>
              <a:buChar char="§"/>
              <a:defRPr/>
            </a:pPr>
            <a:r>
              <a:rPr lang="en-US" altLang="en-US">
                <a:latin typeface="Tahoma"/>
                <a:ea typeface="Tahoma"/>
                <a:cs typeface="Tahoma"/>
              </a:rPr>
              <a:t>Upload Attachments:</a:t>
            </a:r>
            <a:endParaRPr lang="en-US" altLang="en-US"/>
          </a:p>
          <a:p>
            <a:pPr marL="457200" lvl="3" indent="-171450" defTabSz="930275">
              <a:buFont typeface="Wingdings" panose="05000000000000000000" pitchFamily="2" charset="2"/>
              <a:buChar char="§"/>
              <a:defRPr/>
            </a:pPr>
            <a:r>
              <a:rPr lang="en-US" altLang="en-US">
                <a:latin typeface="Tahoma"/>
                <a:ea typeface="Tahoma"/>
                <a:cs typeface="Tahoma"/>
              </a:rPr>
              <a:t>This tab gives the member the ability to attach supporting documents to support any waivers or anything that is significant for their request. This is the same area the member will find the Approval Letter.</a:t>
            </a:r>
            <a:endParaRPr lang="en-US" altLang="en-US"/>
          </a:p>
          <a:p>
            <a:pPr marL="457200" lvl="3" indent="-171450" defTabSz="930275">
              <a:buFont typeface="Wingdings" panose="05000000000000000000" pitchFamily="2" charset="2"/>
              <a:buChar char="§"/>
              <a:defRPr/>
            </a:pPr>
            <a:endParaRPr lang="en-US" altLang="en-US">
              <a:latin typeface="Tahoma"/>
              <a:ea typeface="Tahoma"/>
              <a:cs typeface="Tahoma"/>
            </a:endParaRPr>
          </a:p>
          <a:p>
            <a:pPr marL="0" lvl="2" indent="-171450" defTabSz="930275">
              <a:buFont typeface="Wingdings" panose="05000000000000000000" pitchFamily="2" charset="2"/>
              <a:buChar char="§"/>
              <a:defRPr/>
            </a:pPr>
            <a:r>
              <a:rPr lang="en-US" altLang="en-US">
                <a:latin typeface="Tahoma"/>
                <a:ea typeface="Tahoma"/>
                <a:cs typeface="Tahoma"/>
              </a:rPr>
              <a:t>Comments and Recommendations:</a:t>
            </a:r>
            <a:endParaRPr lang="en-US" altLang="en-US"/>
          </a:p>
          <a:p>
            <a:pPr marL="457200" lvl="3" indent="-171450" defTabSz="930275">
              <a:buFont typeface="Wingdings" panose="05000000000000000000" pitchFamily="2" charset="2"/>
              <a:buChar char="§"/>
              <a:defRPr/>
            </a:pPr>
            <a:r>
              <a:rPr lang="en-US" altLang="en-US">
                <a:latin typeface="Tahoma"/>
                <a:ea typeface="Tahoma"/>
                <a:cs typeface="Tahoma"/>
              </a:rPr>
              <a:t>This tab allows members of COC to input comments and recommendations on the members request.  It also shows the user role and who made the comment on the request.</a:t>
            </a:r>
          </a:p>
          <a:p>
            <a:pPr marL="457200" lvl="3" indent="-171450" defTabSz="930275">
              <a:buFont typeface="Wingdings" panose="05000000000000000000" pitchFamily="2" charset="2"/>
              <a:buChar char="§"/>
              <a:defRPr/>
            </a:pPr>
            <a:endParaRPr lang="en-US" altLang="en-US">
              <a:latin typeface="Tahoma"/>
              <a:ea typeface="Tahoma"/>
              <a:cs typeface="Tahoma"/>
            </a:endParaRPr>
          </a:p>
          <a:p>
            <a:pPr marL="0" lvl="1" indent="-171450" defTabSz="930275">
              <a:buFont typeface="Wingdings" panose="05000000000000000000" pitchFamily="2" charset="2"/>
              <a:buChar char="§"/>
              <a:defRPr/>
            </a:pPr>
            <a:r>
              <a:rPr lang="en-US" altLang="en-US">
                <a:latin typeface="Tahoma"/>
                <a:ea typeface="Tahoma"/>
                <a:cs typeface="Tahoma"/>
              </a:rPr>
              <a:t>Contact Information:</a:t>
            </a:r>
            <a:endParaRPr lang="en-US"/>
          </a:p>
          <a:p>
            <a:pPr marL="457200" lvl="2" indent="-171450" defTabSz="930275">
              <a:spcBef>
                <a:spcPts val="2100"/>
              </a:spcBef>
              <a:spcAft>
                <a:spcPts val="0"/>
              </a:spcAft>
              <a:buFont typeface="Wingdings" panose="05000000000000000000" pitchFamily="2" charset="2"/>
              <a:buChar char="§"/>
              <a:defRPr/>
            </a:pPr>
            <a:r>
              <a:rPr lang="en-US" altLang="en-US">
                <a:latin typeface="Tahoma"/>
                <a:ea typeface="Tahoma"/>
                <a:cs typeface="Tahoma"/>
              </a:rPr>
              <a:t>This tab will show contact information that was updated prior to applying for Retirement/Separation.</a:t>
            </a:r>
            <a:endParaRPr lang="en-US">
              <a:latin typeface="Tahoma"/>
              <a:ea typeface="Tahoma"/>
              <a:cs typeface="Tahoma"/>
            </a:endParaRPr>
          </a:p>
          <a:p>
            <a:pPr marL="457200" lvl="2" indent="-171450" defTabSz="930275">
              <a:spcBef>
                <a:spcPts val="2100"/>
              </a:spcBef>
              <a:spcAft>
                <a:spcPts val="0"/>
              </a:spcAft>
              <a:buFont typeface="Wingdings" panose="05000000000000000000" pitchFamily="2" charset="2"/>
              <a:buChar char="§"/>
              <a:defRPr/>
            </a:pPr>
            <a:r>
              <a:rPr lang="en-US" altLang="en-US">
                <a:latin typeface="Tahoma"/>
                <a:ea typeface="Tahoma"/>
                <a:cs typeface="Tahoma"/>
              </a:rPr>
              <a:t>Command Contact Information will be the person who will be contacted regarding the request.  This is normally the Command Career Counselor or Command Separation Specialist.</a:t>
            </a:r>
            <a:endParaRPr lang="en-US">
              <a:latin typeface="Tahoma"/>
              <a:ea typeface="Tahoma"/>
              <a:cs typeface="Tahoma"/>
            </a:endParaRPr>
          </a:p>
          <a:p>
            <a:pPr marL="457200" lvl="2" indent="-171450" defTabSz="930275">
              <a:spcBef>
                <a:spcPts val="2100"/>
              </a:spcBef>
              <a:spcAft>
                <a:spcPts val="0"/>
              </a:spcAft>
              <a:buFont typeface="Wingdings" panose="05000000000000000000" pitchFamily="2" charset="2"/>
              <a:buChar char="§"/>
              <a:defRPr/>
            </a:pPr>
            <a:r>
              <a:rPr lang="en-US" altLang="en-US">
                <a:latin typeface="Tahoma"/>
                <a:ea typeface="Tahoma"/>
                <a:cs typeface="Tahoma"/>
              </a:rPr>
              <a:t>Reporting Senior will be the Commanding Officer or Officer in Charge.</a:t>
            </a:r>
            <a:endParaRPr lang="en-US">
              <a:latin typeface="Tahoma"/>
              <a:ea typeface="Tahoma"/>
              <a:cs typeface="Tahoma"/>
            </a:endParaRPr>
          </a:p>
        </p:txBody>
      </p:sp>
      <p:sp>
        <p:nvSpPr>
          <p:cNvPr id="59396" name="Slide Number Placeholder 3">
            <a:extLst>
              <a:ext uri="{FF2B5EF4-FFF2-40B4-BE49-F238E27FC236}">
                <a16:creationId xmlns:a16="http://schemas.microsoft.com/office/drawing/2014/main" id="{CA090767-4545-C7C4-CBED-B724C4BB5A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539032-B697-462D-A626-33C2B0FDB027}"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AA5FA51-398B-DBF3-7119-E4B74B9A9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CE6A0DD-3CC9-EDF6-7FBA-D40FD473DC8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latin typeface="Tahoma" panose="020B0604030504040204" pitchFamily="34" charset="0"/>
                <a:ea typeface="Tahoma" panose="020B0604030504040204" pitchFamily="34" charset="0"/>
                <a:cs typeface="Tahoma" panose="020B0604030504040204" pitchFamily="34" charset="0"/>
              </a:rPr>
              <a:t>FACILITATOR GUIDE:</a:t>
            </a:r>
          </a:p>
          <a:p>
            <a:pPr marL="171450" indent="-171450" defTabSz="930275">
              <a:buFont typeface="Wingdings" panose="05000000000000000000" pitchFamily="2" charset="2"/>
              <a:buChar char="§"/>
              <a:defRPr/>
            </a:pPr>
            <a:r>
              <a:rPr lang="en-US" altLang="en-US">
                <a:latin typeface="Tahoma"/>
                <a:ea typeface="Tahoma"/>
                <a:cs typeface="Tahoma"/>
              </a:rPr>
              <a:t>Once you scroll down to fill out the request you will come to “Request Details.”  “Request type” will determine the errors/warnings you will receive.</a:t>
            </a:r>
          </a:p>
          <a:p>
            <a:pPr marL="171450" indent="-171450" defTabSz="930275">
              <a:buFont typeface="Wingdings" panose="05000000000000000000" pitchFamily="2" charset="2"/>
              <a:buChar char="§"/>
              <a:defRPr/>
            </a:pPr>
            <a:endParaRPr lang="en-US" altLang="en-US"/>
          </a:p>
          <a:p>
            <a:pPr marL="171450" indent="-171450" defTabSz="930275">
              <a:buFont typeface="Wingdings" panose="05000000000000000000" pitchFamily="2" charset="2"/>
              <a:buChar char="§"/>
              <a:defRPr/>
            </a:pPr>
            <a:r>
              <a:rPr lang="en-US" altLang="en-US">
                <a:latin typeface="Tahoma"/>
                <a:ea typeface="Tahoma"/>
                <a:cs typeface="Tahoma"/>
              </a:rPr>
              <a:t>The following slides are examples of different errors/warnings a Sailor will see based on their request type.</a:t>
            </a:r>
          </a:p>
          <a:p>
            <a:pPr marL="171450" indent="-171450" defTabSz="930275">
              <a:buFont typeface="Wingdings" panose="05000000000000000000" pitchFamily="2" charset="2"/>
              <a:buChar char="§"/>
              <a:defRPr/>
            </a:pPr>
            <a:endParaRPr lang="en-US" altLang="en-US"/>
          </a:p>
          <a:p>
            <a:pPr defTabSz="930275">
              <a:defRPr/>
            </a:pPr>
            <a:r>
              <a:rPr lang="en-US" altLang="en-US" b="1">
                <a:latin typeface="Tahoma"/>
                <a:ea typeface="Tahoma"/>
                <a:cs typeface="Tahoma"/>
              </a:rPr>
              <a:t>Note:</a:t>
            </a:r>
            <a:r>
              <a:rPr lang="en-US" altLang="en-US">
                <a:latin typeface="Tahoma"/>
                <a:ea typeface="Tahoma"/>
                <a:cs typeface="Tahoma"/>
              </a:rPr>
              <a:t> Explain the errors/warnings will change as the member fills out the request.</a:t>
            </a:r>
          </a:p>
          <a:p>
            <a:pPr marL="171450" indent="-171450" defTabSz="930275">
              <a:buFontTx/>
              <a:buChar char="-"/>
              <a:defRPr/>
            </a:pPr>
            <a:endParaRPr lang="en-US" altLang="en-US"/>
          </a:p>
        </p:txBody>
      </p:sp>
      <p:sp>
        <p:nvSpPr>
          <p:cNvPr id="61444" name="Slide Number Placeholder 3">
            <a:extLst>
              <a:ext uri="{FF2B5EF4-FFF2-40B4-BE49-F238E27FC236}">
                <a16:creationId xmlns:a16="http://schemas.microsoft.com/office/drawing/2014/main" id="{D30B9EB9-5BFB-59D0-3D8A-8DD4031BEF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AAF5A2-90A2-4FCF-A7B5-24235B49F700}"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547DB34-6B97-DFB6-789A-2727777E5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56E4805-462D-174C-C68B-28FF11C7CF2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marL="171450" indent="-171450" defTabSz="930275">
              <a:buFont typeface="Wingdings" panose="05000000000000000000" pitchFamily="2" charset="2"/>
              <a:buChar char="§"/>
              <a:defRPr/>
            </a:pPr>
            <a:r>
              <a:rPr lang="en-US" altLang="en-US">
                <a:latin typeface="Tahoma"/>
                <a:ea typeface="Tahoma"/>
                <a:cs typeface="Tahoma"/>
              </a:rPr>
              <a:t>Once you select a request type; fill out the blocks that pertains to the request .</a:t>
            </a:r>
            <a:endParaRPr lang="en-US" altLang="en-US"/>
          </a:p>
          <a:p>
            <a:pPr marL="171450" indent="-171450" defTabSz="930275">
              <a:buFont typeface="Wingdings" panose="05000000000000000000" pitchFamily="2" charset="2"/>
              <a:buChar char="§"/>
              <a:defRPr/>
            </a:pPr>
            <a:r>
              <a:rPr lang="en-US" altLang="en-US">
                <a:latin typeface="Tahoma"/>
                <a:ea typeface="Tahoma"/>
                <a:cs typeface="Tahoma"/>
              </a:rPr>
              <a:t>As you start to fill out the request some errors/warnings will turn </a:t>
            </a:r>
            <a:r>
              <a:rPr lang="en-US" altLang="en-US">
                <a:solidFill>
                  <a:srgbClr val="00B050"/>
                </a:solidFill>
                <a:latin typeface="Tahoma"/>
                <a:ea typeface="Tahoma"/>
                <a:cs typeface="Tahoma"/>
              </a:rPr>
              <a:t>green with a check mark </a:t>
            </a:r>
            <a:r>
              <a:rPr lang="en-US" altLang="en-US">
                <a:latin typeface="Tahoma"/>
                <a:ea typeface="Tahoma"/>
                <a:cs typeface="Tahoma"/>
              </a:rPr>
              <a:t>or a yellow triangle with exclamation mark.</a:t>
            </a:r>
            <a:endParaRPr lang="en-US" altLang="en-US"/>
          </a:p>
          <a:p>
            <a:pPr defTabSz="930275">
              <a:defRPr/>
            </a:pPr>
            <a:endParaRPr lang="en-US" altLang="en-US"/>
          </a:p>
          <a:p>
            <a:pPr defTabSz="930275">
              <a:defRPr/>
            </a:pPr>
            <a:r>
              <a:rPr lang="en-US" altLang="en-US" b="1">
                <a:latin typeface="Tahoma"/>
                <a:ea typeface="Tahoma"/>
                <a:cs typeface="Tahoma"/>
              </a:rPr>
              <a:t>Note: </a:t>
            </a:r>
            <a:r>
              <a:rPr lang="en-US" altLang="en-US">
                <a:latin typeface="Tahoma"/>
                <a:ea typeface="Tahoma"/>
                <a:cs typeface="Tahoma"/>
              </a:rPr>
              <a:t>Until the member completes the request and routes it; it will stay in members record as a draft.  When the request is in "draft mode" it can only be edited by the member but can be viewed by the Command Separation Specialist.</a:t>
            </a:r>
          </a:p>
          <a:p>
            <a:pPr defTabSz="930275">
              <a:defRPr/>
            </a:pPr>
            <a:endParaRPr lang="en-US" altLang="en-US"/>
          </a:p>
          <a:p>
            <a:pPr defTabSz="930275">
              <a:defRPr/>
            </a:pPr>
            <a:r>
              <a:rPr lang="en-US" altLang="en-US" b="1">
                <a:latin typeface="Tahoma"/>
                <a:ea typeface="Tahoma"/>
                <a:cs typeface="Tahoma"/>
              </a:rPr>
              <a:t>Note:</a:t>
            </a:r>
            <a:r>
              <a:rPr lang="en-US" altLang="en-US">
                <a:latin typeface="Tahoma"/>
                <a:ea typeface="Tahoma"/>
                <a:cs typeface="Tahoma"/>
              </a:rPr>
              <a:t> Explain the errors/warnings will change as the member fills out the request.</a:t>
            </a:r>
          </a:p>
          <a:p>
            <a:pPr defTabSz="930275">
              <a:defRPr/>
            </a:pPr>
            <a:endParaRPr lang="en-US" altLang="en-US"/>
          </a:p>
        </p:txBody>
      </p:sp>
      <p:sp>
        <p:nvSpPr>
          <p:cNvPr id="63492" name="Slide Number Placeholder 3">
            <a:extLst>
              <a:ext uri="{FF2B5EF4-FFF2-40B4-BE49-F238E27FC236}">
                <a16:creationId xmlns:a16="http://schemas.microsoft.com/office/drawing/2014/main" id="{8C3FABC8-186B-347D-861F-77F75389F5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665256-08F5-45EE-9A13-D89AB573D18A}"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72D5E7C-BC20-4C62-78EC-BC273305A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54788C4D-B25F-85DD-FB20-020E8C2A4EE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defTabSz="930275">
              <a:defRPr/>
            </a:pPr>
            <a:r>
              <a:rPr lang="en-US" altLang="en-US" b="1">
                <a:latin typeface="Tahoma"/>
                <a:ea typeface="Tahoma"/>
                <a:cs typeface="Tahoma"/>
              </a:rPr>
              <a:t>Note:</a:t>
            </a:r>
            <a:r>
              <a:rPr lang="en-US" altLang="en-US">
                <a:latin typeface="Tahoma"/>
                <a:ea typeface="Tahoma"/>
                <a:cs typeface="Tahoma"/>
              </a:rPr>
              <a:t>  Please ignore the eligibility results on this slide since the EAOS/SEAOS are too far out to submit request.</a:t>
            </a:r>
            <a:endParaRPr lang="en-US" altLang="en-US"/>
          </a:p>
          <a:p>
            <a:pPr defTabSz="930275">
              <a:defRPr/>
            </a:pPr>
            <a:endParaRPr lang="en-US" altLang="en-US">
              <a:latin typeface="Tahoma"/>
              <a:ea typeface="Tahoma"/>
              <a:cs typeface="Tahoma"/>
            </a:endParaRPr>
          </a:p>
          <a:p>
            <a:pPr marL="171450" indent="-171450" defTabSz="930275">
              <a:buFont typeface="Wingdings" panose="05000000000000000000" pitchFamily="2" charset="2"/>
              <a:buChar char="§"/>
              <a:defRPr/>
            </a:pPr>
            <a:r>
              <a:rPr lang="en-US" altLang="en-US">
                <a:latin typeface="Tahoma"/>
                <a:ea typeface="Tahoma"/>
                <a:cs typeface="Tahoma"/>
              </a:rPr>
              <a:t>The purpose of this slide is to show how any errors/warnings for the request will be listed at the bottom of the page.</a:t>
            </a:r>
            <a:endParaRPr lang="en-US" altLang="en-US"/>
          </a:p>
          <a:p>
            <a:pPr marL="171450" indent="-171450" defTabSz="930275">
              <a:buFontTx/>
              <a:buChar char="-"/>
              <a:defRPr/>
            </a:pPr>
            <a:endParaRPr lang="en-US" altLang="en-US"/>
          </a:p>
          <a:p>
            <a:pPr defTabSz="930275">
              <a:defRPr/>
            </a:pPr>
            <a:r>
              <a:rPr lang="en-US" altLang="en-US" b="1">
                <a:latin typeface="Tahoma"/>
                <a:ea typeface="Tahoma"/>
                <a:cs typeface="Tahoma"/>
              </a:rPr>
              <a:t>Note:</a:t>
            </a:r>
            <a:r>
              <a:rPr lang="en-US" altLang="en-US">
                <a:latin typeface="Tahoma"/>
                <a:ea typeface="Tahoma"/>
                <a:cs typeface="Tahoma"/>
              </a:rPr>
              <a:t> Explain the errors/warnings will change as the member fills out the request.</a:t>
            </a:r>
            <a:endParaRPr lang="en-US" altLang="en-US"/>
          </a:p>
        </p:txBody>
      </p:sp>
      <p:sp>
        <p:nvSpPr>
          <p:cNvPr id="65540" name="Slide Number Placeholder 3">
            <a:extLst>
              <a:ext uri="{FF2B5EF4-FFF2-40B4-BE49-F238E27FC236}">
                <a16:creationId xmlns:a16="http://schemas.microsoft.com/office/drawing/2014/main" id="{4AD3B4A6-543F-7583-407D-91FE822C6B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3886FF-D87D-49AB-A094-6BFE9277FB5E}"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5B2B15B-59A9-46BF-D830-0929D17F5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5AE5305-ACB3-4A4E-F8D5-CE7D69B80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Tahoma"/>
                <a:ea typeface="Tahoma"/>
                <a:cs typeface="Tahoma"/>
              </a:rPr>
              <a:t>FACILITATOR GUIDE:</a:t>
            </a:r>
          </a:p>
          <a:p>
            <a:r>
              <a:rPr lang="en-US" altLang="en-US">
                <a:latin typeface="Tahoma"/>
                <a:ea typeface="Tahoma"/>
                <a:cs typeface="Tahoma"/>
              </a:rPr>
              <a:t>Review objectives.</a:t>
            </a:r>
            <a:endParaRPr lang="en-US" altLang="en-US"/>
          </a:p>
        </p:txBody>
      </p:sp>
      <p:sp>
        <p:nvSpPr>
          <p:cNvPr id="6148" name="Slide Number Placeholder 3">
            <a:extLst>
              <a:ext uri="{FF2B5EF4-FFF2-40B4-BE49-F238E27FC236}">
                <a16:creationId xmlns:a16="http://schemas.microsoft.com/office/drawing/2014/main" id="{8DD8223B-6CF0-B523-768E-DDB6A59BA8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296B36-4085-4FD9-B258-F3C85BB07FE7}"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75EB907-244B-C0DF-AC12-D1AA4506E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E650A67-3620-2B29-821E-D449EC0F07B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marL="171450" indent="-171450" defTabSz="930275">
              <a:buFont typeface="Wingdings" panose="05000000000000000000" pitchFamily="2" charset="2"/>
              <a:buChar char="§"/>
              <a:defRPr/>
            </a:pPr>
            <a:r>
              <a:rPr lang="en-US" altLang="en-US"/>
              <a:t>Errors/Warnings</a:t>
            </a:r>
          </a:p>
          <a:p>
            <a:pPr marL="628650" lvl="1" indent="-171450" defTabSz="930275">
              <a:buFont typeface="Wingdings" panose="05000000000000000000" pitchFamily="2" charset="2"/>
              <a:buChar char="§"/>
              <a:defRPr/>
            </a:pPr>
            <a:r>
              <a:rPr lang="en-US" altLang="en-US">
                <a:latin typeface="Tahoma"/>
                <a:ea typeface="Tahoma"/>
                <a:cs typeface="Tahoma"/>
              </a:rPr>
              <a:t>Member will receive a “Failed Eligibility” if the request submitted is outside of members window for applying. </a:t>
            </a:r>
            <a:endParaRPr lang="en-US" altLang="en-US"/>
          </a:p>
          <a:p>
            <a:pPr lvl="1" defTabSz="930275">
              <a:defRPr/>
            </a:pPr>
            <a:endParaRPr lang="en-US" altLang="en-US"/>
          </a:p>
          <a:p>
            <a:pPr defTabSz="930275">
              <a:defRPr/>
            </a:pPr>
            <a:r>
              <a:rPr lang="en-US" altLang="en-US" b="1">
                <a:latin typeface="Tahoma"/>
                <a:ea typeface="Tahoma"/>
                <a:cs typeface="Tahoma"/>
              </a:rPr>
              <a:t>Note: </a:t>
            </a:r>
            <a:r>
              <a:rPr lang="en-US" altLang="en-US">
                <a:latin typeface="Tahoma"/>
                <a:ea typeface="Tahoma"/>
                <a:cs typeface="Tahoma"/>
              </a:rPr>
              <a:t>Possibility of Monetary debt was not acknowledged. Press "Route" and you will be prompted to acknowledge before continuing.</a:t>
            </a:r>
          </a:p>
          <a:p>
            <a:pPr defTabSz="930275">
              <a:defRPr/>
            </a:pPr>
            <a:r>
              <a:rPr lang="en-US" altLang="en-US">
                <a:latin typeface="Tahoma"/>
                <a:ea typeface="Tahoma"/>
                <a:cs typeface="Tahoma"/>
              </a:rPr>
              <a:t>                   - Explain that this error may apply to Sailors based off of leave sell back, debt for any previous travels not completed, or if member may be under/overpaid for the month if retirement/separation.</a:t>
            </a:r>
            <a:endParaRPr lang="en-US" altLang="en-US"/>
          </a:p>
          <a:p>
            <a:pPr defTabSz="930275">
              <a:defRPr/>
            </a:pPr>
            <a:endParaRPr lang="en-US" altLang="en-US">
              <a:latin typeface="Tahoma"/>
              <a:ea typeface="Tahoma"/>
              <a:cs typeface="Tahoma"/>
            </a:endParaRPr>
          </a:p>
          <a:p>
            <a:pPr defTabSz="930275">
              <a:defRPr/>
            </a:pPr>
            <a:r>
              <a:rPr lang="en-US" altLang="en-US" b="1">
                <a:latin typeface="Tahoma"/>
                <a:ea typeface="Tahoma"/>
                <a:cs typeface="Tahoma"/>
              </a:rPr>
              <a:t>Note:</a:t>
            </a:r>
            <a:r>
              <a:rPr lang="en-US" altLang="en-US">
                <a:latin typeface="Tahoma"/>
                <a:ea typeface="Tahoma"/>
                <a:cs typeface="Tahoma"/>
              </a:rPr>
              <a:t> Error/warning 	- Requested date occurs after EAOS (MM/DD/YYYY) and SEAOS (MM/DD/YYYY) dates.</a:t>
            </a:r>
            <a:endParaRPr lang="en-US" altLang="en-US"/>
          </a:p>
          <a:p>
            <a:pPr defTabSz="930275">
              <a:defRPr/>
            </a:pPr>
            <a:r>
              <a:rPr lang="en-US" altLang="en-US">
                <a:latin typeface="Tahoma"/>
                <a:ea typeface="Tahoma"/>
                <a:cs typeface="Tahoma"/>
              </a:rPr>
              <a:t>                   -With this error a member may require more service on contract to meet retirement or fleet reserve date. Explain the process the Sailor will complete with the CCC if this comes up i.e., extension process.</a:t>
            </a:r>
            <a:endParaRPr lang="en-US" altLang="en-US"/>
          </a:p>
        </p:txBody>
      </p:sp>
      <p:sp>
        <p:nvSpPr>
          <p:cNvPr id="67588" name="Slide Number Placeholder 3">
            <a:extLst>
              <a:ext uri="{FF2B5EF4-FFF2-40B4-BE49-F238E27FC236}">
                <a16:creationId xmlns:a16="http://schemas.microsoft.com/office/drawing/2014/main" id="{57BBBF50-A5F7-5D4C-1FDC-56A684469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6400C51-3447-4582-AD25-41387DB689F8}"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7222E-D381-94B3-D486-2AB33B36CA9D}"/>
            </a:ext>
          </a:extLst>
        </p:cNvPr>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3E1614C-5583-7434-F0F5-AE9B054ED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BA007C2-3DD6-04D2-BAFB-367EFE6FF5F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marL="171450" indent="-171450" defTabSz="930275">
              <a:buFont typeface="Wingdings" panose="05000000000000000000" pitchFamily="2" charset="2"/>
              <a:buChar char="§"/>
              <a:defRPr/>
            </a:pPr>
            <a:r>
              <a:rPr lang="en-US" altLang="en-US"/>
              <a:t>Errors/Warnings</a:t>
            </a:r>
          </a:p>
          <a:p>
            <a:pPr marL="628650" lvl="1" indent="-171450" defTabSz="930275">
              <a:buFont typeface="Wingdings" panose="05000000000000000000" pitchFamily="2" charset="2"/>
              <a:buChar char="§"/>
              <a:defRPr/>
            </a:pPr>
            <a:r>
              <a:rPr lang="en-US" altLang="en-US">
                <a:latin typeface="Tahoma"/>
                <a:ea typeface="Tahoma"/>
                <a:cs typeface="Tahoma"/>
              </a:rPr>
              <a:t>Member will receive a “Failed Eligibility” if the request submitted is outside of members window for applying. </a:t>
            </a:r>
            <a:endParaRPr lang="en-US" altLang="en-US"/>
          </a:p>
          <a:p>
            <a:pPr lvl="1" defTabSz="930275">
              <a:defRPr/>
            </a:pPr>
            <a:endParaRPr lang="en-US" altLang="en-US"/>
          </a:p>
          <a:p>
            <a:pPr defTabSz="930275">
              <a:defRPr/>
            </a:pPr>
            <a:r>
              <a:rPr lang="en-US" altLang="en-US" b="1">
                <a:latin typeface="Tahoma"/>
                <a:ea typeface="Tahoma"/>
                <a:cs typeface="Tahoma"/>
              </a:rPr>
              <a:t>Note: </a:t>
            </a:r>
            <a:r>
              <a:rPr lang="en-US" altLang="en-US">
                <a:latin typeface="Tahoma"/>
                <a:ea typeface="Tahoma"/>
                <a:cs typeface="Tahoma"/>
              </a:rPr>
              <a:t>Possibility of Monetary debt was not acknowledged. Press "Route" and you will be prompted to acknowledge before continuing.</a:t>
            </a:r>
          </a:p>
          <a:p>
            <a:pPr defTabSz="930275">
              <a:defRPr/>
            </a:pPr>
            <a:r>
              <a:rPr lang="en-US" altLang="en-US">
                <a:latin typeface="Tahoma"/>
                <a:ea typeface="Tahoma"/>
                <a:cs typeface="Tahoma"/>
              </a:rPr>
              <a:t>                   - Explain that this error may apply to Sailors based off of leave sell back, debt for any previous travels not completed, or if member may be under/overpaid for the month if retirement/separation.</a:t>
            </a:r>
            <a:endParaRPr lang="en-US" altLang="en-US"/>
          </a:p>
          <a:p>
            <a:pPr defTabSz="930275">
              <a:defRPr/>
            </a:pPr>
            <a:endParaRPr lang="en-US" altLang="en-US">
              <a:latin typeface="Tahoma"/>
              <a:ea typeface="Tahoma"/>
              <a:cs typeface="Tahoma"/>
            </a:endParaRPr>
          </a:p>
          <a:p>
            <a:pPr defTabSz="930275">
              <a:defRPr/>
            </a:pPr>
            <a:r>
              <a:rPr lang="en-US" altLang="en-US" b="1">
                <a:latin typeface="Tahoma"/>
                <a:ea typeface="Tahoma"/>
                <a:cs typeface="Tahoma"/>
              </a:rPr>
              <a:t>Note:</a:t>
            </a:r>
            <a:r>
              <a:rPr lang="en-US" altLang="en-US">
                <a:latin typeface="Tahoma"/>
                <a:ea typeface="Tahoma"/>
                <a:cs typeface="Tahoma"/>
              </a:rPr>
              <a:t> Error/warning 	- Requested date occurs after EAOS (MM/DD/YYYY) and SEAOS (MM/DD/YYYY) dates.</a:t>
            </a:r>
            <a:endParaRPr lang="en-US" altLang="en-US"/>
          </a:p>
          <a:p>
            <a:pPr defTabSz="930275">
              <a:defRPr/>
            </a:pPr>
            <a:r>
              <a:rPr lang="en-US" altLang="en-US">
                <a:latin typeface="Tahoma"/>
                <a:ea typeface="Tahoma"/>
                <a:cs typeface="Tahoma"/>
              </a:rPr>
              <a:t>                   -With this error a member may require more service on contract to meet retirement or fleet reserve date. Explain the process the Sailor will complete with the CCC if this comes up i.e., extension process.</a:t>
            </a:r>
            <a:endParaRPr lang="en-US" altLang="en-US"/>
          </a:p>
        </p:txBody>
      </p:sp>
      <p:sp>
        <p:nvSpPr>
          <p:cNvPr id="67588" name="Slide Number Placeholder 3">
            <a:extLst>
              <a:ext uri="{FF2B5EF4-FFF2-40B4-BE49-F238E27FC236}">
                <a16:creationId xmlns:a16="http://schemas.microsoft.com/office/drawing/2014/main" id="{AB715EFB-6474-A912-B430-2DB3D069D4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6400C51-3447-4582-AD25-41387DB689F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74353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05590B0-260C-9FE9-58EF-75A12A51B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2D153A4-5C3F-086F-323E-EDF4AB8271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a:solidFill>
                  <a:srgbClr val="212529"/>
                </a:solidFill>
              </a:rPr>
              <a:t>FACILITATOR GUIDE:</a:t>
            </a:r>
          </a:p>
          <a:p>
            <a:pPr defTabSz="930275"/>
            <a:r>
              <a:rPr lang="en-US" altLang="en-US">
                <a:solidFill>
                  <a:srgbClr val="212529"/>
                </a:solidFill>
                <a:latin typeface="Tahoma"/>
                <a:ea typeface="Tahoma"/>
                <a:cs typeface="Tahoma"/>
              </a:rPr>
              <a:t>None.</a:t>
            </a:r>
            <a:endParaRPr lang="en-US" altLang="en-US">
              <a:solidFill>
                <a:srgbClr val="212529"/>
              </a:solidFill>
            </a:endParaRPr>
          </a:p>
          <a:p>
            <a:pPr defTabSz="930275"/>
            <a:endParaRPr lang="en-US" altLang="en-US"/>
          </a:p>
        </p:txBody>
      </p:sp>
      <p:sp>
        <p:nvSpPr>
          <p:cNvPr id="69636" name="Slide Number Placeholder 3">
            <a:extLst>
              <a:ext uri="{FF2B5EF4-FFF2-40B4-BE49-F238E27FC236}">
                <a16:creationId xmlns:a16="http://schemas.microsoft.com/office/drawing/2014/main" id="{73BEEF27-6E82-C453-2D46-07307F177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0B60AB-3A7C-4A0A-A345-235A355908D6}"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10EF86C-22A9-AF97-159D-183BA5F702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78A192B-1E19-C843-4E96-56C183E993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a:solidFill>
                  <a:srgbClr val="212529"/>
                </a:solidFill>
                <a:latin typeface="Tahoma"/>
                <a:ea typeface="Tahoma"/>
                <a:cs typeface="Tahoma"/>
              </a:rPr>
              <a:t>FACILITATOR GUIDE:</a:t>
            </a:r>
          </a:p>
          <a:p>
            <a:pPr defTabSz="930275"/>
            <a:r>
              <a:rPr lang="en-US" altLang="en-US">
                <a:latin typeface="Tahoma"/>
                <a:ea typeface="Tahoma"/>
                <a:cs typeface="Tahoma"/>
              </a:rPr>
              <a:t>None.</a:t>
            </a:r>
            <a:endParaRPr lang="en-US" altLang="en-US"/>
          </a:p>
        </p:txBody>
      </p:sp>
      <p:sp>
        <p:nvSpPr>
          <p:cNvPr id="43012" name="Slide Number Placeholder 3">
            <a:extLst>
              <a:ext uri="{FF2B5EF4-FFF2-40B4-BE49-F238E27FC236}">
                <a16:creationId xmlns:a16="http://schemas.microsoft.com/office/drawing/2014/main" id="{9F4402B8-7E24-0236-5AE1-9A46E30104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C2E3CF-B5DC-4AAF-A82F-5BD079B291DF}"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96F5514-7B87-1F12-F107-D308EFACD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E3A42DF-9071-AF68-BB53-F858144C55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a:solidFill>
                  <a:srgbClr val="212529"/>
                </a:solidFill>
                <a:latin typeface="Tahoma"/>
                <a:ea typeface="Tahoma"/>
                <a:cs typeface="Tahoma"/>
              </a:rPr>
              <a:t>FACILITATOR GUIDE:</a:t>
            </a:r>
          </a:p>
          <a:p>
            <a:pPr defTabSz="930275"/>
            <a:r>
              <a:rPr lang="en-US" altLang="en-US">
                <a:latin typeface="Tahoma"/>
                <a:ea typeface="Tahoma"/>
                <a:cs typeface="Tahoma"/>
              </a:rPr>
              <a:t>None.</a:t>
            </a:r>
            <a:endParaRPr lang="en-US" altLang="en-US"/>
          </a:p>
        </p:txBody>
      </p:sp>
      <p:sp>
        <p:nvSpPr>
          <p:cNvPr id="32772" name="Slide Number Placeholder 3">
            <a:extLst>
              <a:ext uri="{FF2B5EF4-FFF2-40B4-BE49-F238E27FC236}">
                <a16:creationId xmlns:a16="http://schemas.microsoft.com/office/drawing/2014/main" id="{787550A1-D152-DA08-F8E9-560830F90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4AF7EB-C68A-4A56-A218-FE812CECC62D}"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8BC6AAE-9478-8CB3-5B97-6D0A52B564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7AC774D-A86D-9570-5828-6EDE105662C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dirty="0">
                <a:solidFill>
                  <a:srgbClr val="212529"/>
                </a:solidFill>
              </a:rPr>
              <a:t>FACILITATOR GUIDE:</a:t>
            </a:r>
          </a:p>
          <a:p>
            <a:pPr defTabSz="930275">
              <a:defRPr/>
            </a:pPr>
            <a:r>
              <a:rPr lang="en-US" altLang="en-US" dirty="0">
                <a:latin typeface="Tahoma"/>
                <a:ea typeface="Tahoma"/>
                <a:cs typeface="Tahoma"/>
              </a:rPr>
              <a:t>Review retirement plans.</a:t>
            </a:r>
            <a:endParaRPr lang="en-US" altLang="en-US" dirty="0"/>
          </a:p>
          <a:p>
            <a:pPr defTabSz="930275">
              <a:defRPr/>
            </a:pPr>
            <a:endParaRPr lang="en-US" altLang="en-US"/>
          </a:p>
          <a:p>
            <a:pPr defTabSz="930275">
              <a:defRPr/>
            </a:pPr>
            <a:r>
              <a:rPr lang="en-US" altLang="en-US" dirty="0"/>
              <a:t>1. Final Pay:  Defined Benefit that equals 2.5% times the number of years of service times the member’s final basic pay on the day of retirement.</a:t>
            </a:r>
          </a:p>
          <a:p>
            <a:pPr defTabSz="930275">
              <a:defRPr/>
            </a:pPr>
            <a:endParaRPr lang="en-US" altLang="en-US"/>
          </a:p>
          <a:p>
            <a:pPr defTabSz="930275">
              <a:defRPr/>
            </a:pPr>
            <a:r>
              <a:rPr lang="en-US" altLang="en-US" dirty="0"/>
              <a:t>2. High-36:  Defined Benefit that equals 2.5% times the number of years of service times the average of the member’s highest 36 months of basic pay.</a:t>
            </a:r>
          </a:p>
          <a:p>
            <a:pPr defTabSz="930275">
              <a:defRPr/>
            </a:pPr>
            <a:endParaRPr lang="en-US" altLang="en-US"/>
          </a:p>
          <a:p>
            <a:pPr>
              <a:defRPr/>
            </a:pPr>
            <a:r>
              <a:rPr lang="en-US" altLang="en-US" dirty="0">
                <a:latin typeface="Tahoma"/>
                <a:ea typeface="Tahoma"/>
                <a:cs typeface="Tahoma"/>
              </a:rPr>
              <a:t>3. Redux: </a:t>
            </a:r>
            <a:r>
              <a:rPr lang="en-US" dirty="0">
                <a:latin typeface="Tahoma"/>
                <a:ea typeface="Tahoma"/>
                <a:cs typeface="Tahoma"/>
              </a:rPr>
              <a:t>Career Status Bonus $30,000 lump sum payment at 15th year of service with obligation to serve through 20 years + defined benefit.</a:t>
            </a:r>
          </a:p>
          <a:p>
            <a:pPr marL="171450" indent="-171450">
              <a:buFont typeface="Wingdings" panose="05000000000000000000" pitchFamily="2" charset="2"/>
              <a:buChar char="§"/>
              <a:defRPr/>
            </a:pPr>
            <a:r>
              <a:rPr lang="en-US" dirty="0"/>
              <a:t>Defined Benefit is:</a:t>
            </a:r>
            <a:br>
              <a:rPr lang="en-US" dirty="0">
                <a:cs typeface="+mn-lt"/>
              </a:rPr>
            </a:br>
            <a:r>
              <a:rPr lang="en-US" dirty="0"/>
              <a:t>(a) Prior to age 62:  2.5% times the number of years of service minus 1.0% for each year of service less than 30, times the average of the member’s highest 36 months of basic pay</a:t>
            </a:r>
          </a:p>
          <a:p>
            <a:pPr>
              <a:buFont typeface="Wingdings" panose="05000000000000000000" pitchFamily="2" charset="2"/>
              <a:buNone/>
              <a:defRPr/>
            </a:pPr>
            <a:r>
              <a:rPr lang="en-US" dirty="0"/>
              <a:t>    (b) At age 62 and after:  2.5% times the number of years of service times the average of the member’s highest 36 months of basic pay</a:t>
            </a:r>
          </a:p>
          <a:p>
            <a:pPr>
              <a:buFont typeface="Wingdings" panose="05000000000000000000" pitchFamily="2" charset="2"/>
              <a:buNone/>
              <a:defRPr/>
            </a:pPr>
            <a:endParaRPr lang="en-US"/>
          </a:p>
          <a:p>
            <a:pPr>
              <a:defRPr/>
            </a:pPr>
            <a:r>
              <a:rPr lang="en-US" dirty="0"/>
              <a:t>4. BRS: Blended defined benefit and defined contribution plan.</a:t>
            </a:r>
          </a:p>
          <a:p>
            <a:pPr>
              <a:defRPr/>
            </a:pPr>
            <a:r>
              <a:rPr lang="en-US" b="1" dirty="0"/>
              <a:t>Defined Contribution:</a:t>
            </a:r>
            <a:br>
              <a:rPr lang="en-US" dirty="0">
                <a:cs typeface="+mn-lt"/>
              </a:rPr>
            </a:br>
            <a:r>
              <a:rPr lang="en-US" dirty="0"/>
              <a:t>All covered members receive a Government contribution that equals 1% of basic or inactive duty pay to a tax-advantaged retirement account (Thrift Savings Plan (TSP)) after 60 days following the entry into Uniformed Service. Additionally, covered members have the ability to receive up to an additional 4% matching contribution from the Government to TSP beginning after 2nd year of service through 26th year of service.</a:t>
            </a:r>
          </a:p>
          <a:p>
            <a:pPr>
              <a:defRPr/>
            </a:pPr>
            <a:r>
              <a:rPr lang="en-US" b="1" dirty="0"/>
              <a:t>Defined Benefit:</a:t>
            </a:r>
            <a:br>
              <a:rPr lang="en-US" dirty="0">
                <a:cs typeface="+mn-lt"/>
              </a:rPr>
            </a:br>
            <a:r>
              <a:rPr lang="en-US" dirty="0"/>
              <a:t>Members who otherwise qualify for a retirement based on longevity of service will also receive a defined benefit that is 2.0% times the number of years of service times the member’s highest 36 months of basic pay.</a:t>
            </a:r>
          </a:p>
          <a:p>
            <a:pPr>
              <a:defRPr/>
            </a:pPr>
            <a:endParaRPr lang="en-US"/>
          </a:p>
          <a:p>
            <a:pPr>
              <a:defRPr/>
            </a:pPr>
            <a:r>
              <a:rPr lang="en-US" dirty="0"/>
              <a:t>5. Disability:  Retirement plan that equals to:  Retired Pay Base* times Multiplier %**</a:t>
            </a:r>
          </a:p>
          <a:p>
            <a:pPr>
              <a:defRPr/>
            </a:pPr>
            <a:r>
              <a:rPr lang="en-US" dirty="0"/>
              <a:t>*Retired Pay Base – determined under Final Pay, High-36, or BRS depending on military service date of entry.</a:t>
            </a:r>
          </a:p>
          <a:p>
            <a:pPr>
              <a:defRPr/>
            </a:pPr>
            <a:r>
              <a:rPr lang="en-US" dirty="0"/>
              <a:t>**Multiplier Percentage can be either:</a:t>
            </a:r>
          </a:p>
          <a:p>
            <a:pPr marL="628650" lvl="1" indent="-171450">
              <a:buFont typeface="Wingdings" panose="05000000000000000000" pitchFamily="2" charset="2"/>
              <a:buChar char="§"/>
              <a:defRPr/>
            </a:pPr>
            <a:r>
              <a:rPr lang="en-US" dirty="0"/>
              <a:t>Member’s percentage of disability determined by the military service</a:t>
            </a:r>
          </a:p>
          <a:p>
            <a:pPr marL="628650" lvl="1" indent="-171450">
              <a:buFont typeface="Wingdings" panose="05000000000000000000" pitchFamily="2" charset="2"/>
              <a:buChar char="§"/>
              <a:defRPr/>
            </a:pPr>
            <a:r>
              <a:rPr lang="en-US" dirty="0"/>
              <a:t>Years of creditable service times 2.5% or 2.0% (Based on whether the member was a participant in one of the legacy retirement programs or the Blended Retirement System prior to the disability)</a:t>
            </a:r>
          </a:p>
          <a:p>
            <a:pPr>
              <a:defRPr/>
            </a:pPr>
            <a:endParaRPr lang="en-US"/>
          </a:p>
          <a:p>
            <a:pPr>
              <a:defRPr/>
            </a:pPr>
            <a:endParaRPr lang="en-US" altLang="en-US"/>
          </a:p>
        </p:txBody>
      </p:sp>
      <p:sp>
        <p:nvSpPr>
          <p:cNvPr id="34820" name="Slide Number Placeholder 3">
            <a:extLst>
              <a:ext uri="{FF2B5EF4-FFF2-40B4-BE49-F238E27FC236}">
                <a16:creationId xmlns:a16="http://schemas.microsoft.com/office/drawing/2014/main" id="{74ACC714-C28F-861A-86D1-FDEA8F41FC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4089D13-EDE7-4B22-BAAD-7DEF5181A33B}"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3D0EE7D-133B-B6A6-1919-1522C94E3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5407D72A-2AA2-B78C-E572-D7C52AFF1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a:solidFill>
                  <a:srgbClr val="212529"/>
                </a:solidFill>
                <a:latin typeface="Tahoma"/>
                <a:ea typeface="Tahoma"/>
                <a:cs typeface="Tahoma"/>
              </a:rPr>
              <a:t>FACILITATOR GUIDE:</a:t>
            </a:r>
          </a:p>
          <a:p>
            <a:pPr defTabSz="930275"/>
            <a:r>
              <a:rPr lang="en-US" altLang="en-US">
                <a:solidFill>
                  <a:srgbClr val="212529"/>
                </a:solidFill>
                <a:latin typeface="Tahoma"/>
                <a:ea typeface="Tahoma"/>
                <a:cs typeface="Tahoma"/>
              </a:rPr>
              <a:t>Review chart.</a:t>
            </a:r>
            <a:endParaRPr lang="en-US" altLang="en-US">
              <a:solidFill>
                <a:srgbClr val="212529"/>
              </a:solidFill>
            </a:endParaRPr>
          </a:p>
          <a:p>
            <a:pPr defTabSz="930275"/>
            <a:endParaRPr lang="en-US" altLang="en-US"/>
          </a:p>
        </p:txBody>
      </p:sp>
      <p:sp>
        <p:nvSpPr>
          <p:cNvPr id="40964" name="Slide Number Placeholder 3">
            <a:extLst>
              <a:ext uri="{FF2B5EF4-FFF2-40B4-BE49-F238E27FC236}">
                <a16:creationId xmlns:a16="http://schemas.microsoft.com/office/drawing/2014/main" id="{C15EE5EC-9A90-DCD5-450A-687FEB6F78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30D07C-D050-4965-B622-CCE6919CD181}"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AEC29CA-A835-C863-710E-13FCD2890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879C1A8-3A79-E45E-6900-E338D7B2E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dirty="0">
                <a:solidFill>
                  <a:srgbClr val="212529"/>
                </a:solidFill>
                <a:latin typeface="Tahoma"/>
                <a:ea typeface="Tahoma"/>
                <a:cs typeface="Tahoma"/>
              </a:rPr>
              <a:t>FACILITATOR GUIDE:</a:t>
            </a:r>
          </a:p>
          <a:p>
            <a:pPr defTabSz="930275"/>
            <a:r>
              <a:rPr lang="en-US" altLang="en-US" dirty="0">
                <a:latin typeface="Tahoma"/>
                <a:ea typeface="Tahoma"/>
                <a:cs typeface="Tahoma"/>
              </a:rPr>
              <a:t>Visual of current retirement systems. </a:t>
            </a:r>
            <a:endParaRPr lang="en-US" altLang="en-US" dirty="0"/>
          </a:p>
        </p:txBody>
      </p:sp>
      <p:sp>
        <p:nvSpPr>
          <p:cNvPr id="38916" name="Slide Number Placeholder 3">
            <a:extLst>
              <a:ext uri="{FF2B5EF4-FFF2-40B4-BE49-F238E27FC236}">
                <a16:creationId xmlns:a16="http://schemas.microsoft.com/office/drawing/2014/main" id="{F41B42FE-2E3A-62F7-BDDD-398997B546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4FFCB3-EC78-47E4-AF55-CDE7454CE1E8}"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A0553A7-BEC6-C4A5-C99E-A2A08C9172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8085240-F154-EE6B-5FD3-5D3BB7B6134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marL="171450" indent="-171450" defTabSz="930275">
              <a:spcBef>
                <a:spcPts val="1225"/>
              </a:spcBef>
              <a:buFont typeface="Wingdings" panose="05000000000000000000" pitchFamily="2" charset="2"/>
              <a:buChar char="§"/>
              <a:defRPr/>
            </a:pPr>
            <a:r>
              <a:rPr lang="en-US" altLang="en-US"/>
              <a:t>None</a:t>
            </a:r>
          </a:p>
          <a:p>
            <a:pPr lvl="1" defTabSz="930275">
              <a:buFont typeface="Wingdings" panose="05000000000000000000" pitchFamily="2" charset="2"/>
              <a:buNone/>
              <a:defRPr/>
            </a:pPr>
            <a:endParaRPr lang="en-US" altLang="en-US"/>
          </a:p>
        </p:txBody>
      </p:sp>
      <p:sp>
        <p:nvSpPr>
          <p:cNvPr id="36868" name="Slide Number Placeholder 3">
            <a:extLst>
              <a:ext uri="{FF2B5EF4-FFF2-40B4-BE49-F238E27FC236}">
                <a16:creationId xmlns:a16="http://schemas.microsoft.com/office/drawing/2014/main" id="{A4771560-33E7-AFB0-077E-FD5461321D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DC6310-AA03-4BC2-9260-5E23D4DFF9E5}"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2CC63-9713-03A5-82C6-B613F6212ADC}"/>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4C10353-A0FB-E8B9-DCC6-E2CB35C395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49E6315-4E16-A4B7-FABB-D5507EBAC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a:solidFill>
                  <a:srgbClr val="212529"/>
                </a:solidFill>
                <a:latin typeface="Tahoma"/>
                <a:ea typeface="Tahoma"/>
                <a:cs typeface="Tahoma"/>
              </a:rPr>
              <a:t>FACILITATOR GUIDE:</a:t>
            </a:r>
          </a:p>
          <a:p>
            <a:pPr defTabSz="930275"/>
            <a:r>
              <a:rPr lang="en-US" altLang="en-US">
                <a:latin typeface="Tahoma"/>
                <a:ea typeface="Tahoma"/>
                <a:cs typeface="Tahoma"/>
              </a:rPr>
              <a:t>-Member does not have to reenlist on 12 year of service mark, just agree to obligate to 16 years of service via extension/reenlistment</a:t>
            </a:r>
          </a:p>
          <a:p>
            <a:pPr defTabSz="930275"/>
            <a:r>
              <a:rPr lang="en-US" altLang="en-US"/>
              <a:t>-Sailors who fail to obligate to 16 years of service must pay back CP day for day of unserved time past 12 years of service mark</a:t>
            </a:r>
          </a:p>
        </p:txBody>
      </p:sp>
      <p:sp>
        <p:nvSpPr>
          <p:cNvPr id="32772" name="Slide Number Placeholder 3">
            <a:extLst>
              <a:ext uri="{FF2B5EF4-FFF2-40B4-BE49-F238E27FC236}">
                <a16:creationId xmlns:a16="http://schemas.microsoft.com/office/drawing/2014/main" id="{1E0CD4C2-E2F1-7A68-E122-196883AEC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4AF7EB-C68A-4A56-A218-FE812CECC62D}" type="slidenum">
              <a:rPr lang="en-US" altLang="en-US"/>
              <a:pPr/>
              <a:t>29</a:t>
            </a:fld>
            <a:endParaRPr lang="en-US" altLang="en-US"/>
          </a:p>
        </p:txBody>
      </p:sp>
    </p:spTree>
    <p:extLst>
      <p:ext uri="{BB962C8B-B14F-4D97-AF65-F5344CB8AC3E}">
        <p14:creationId xmlns:p14="http://schemas.microsoft.com/office/powerpoint/2010/main" val="47895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B9FDB0E-6C73-9F2E-6FD3-5E35B000FA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03BC127E-263F-FB62-97B4-B992133A0F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Tahoma"/>
                <a:ea typeface="Tahoma"/>
                <a:cs typeface="Tahoma"/>
              </a:rPr>
              <a:t>FACILITATOR GUIDE:</a:t>
            </a:r>
          </a:p>
          <a:p>
            <a:r>
              <a:rPr lang="en-US" altLang="en-US">
                <a:latin typeface="Tahoma"/>
                <a:ea typeface="Tahoma"/>
                <a:cs typeface="Tahoma"/>
              </a:rPr>
              <a:t>Review references.</a:t>
            </a:r>
            <a:endParaRPr lang="en-US" altLang="en-US"/>
          </a:p>
        </p:txBody>
      </p:sp>
      <p:sp>
        <p:nvSpPr>
          <p:cNvPr id="8196" name="Slide Number Placeholder 3">
            <a:extLst>
              <a:ext uri="{FF2B5EF4-FFF2-40B4-BE49-F238E27FC236}">
                <a16:creationId xmlns:a16="http://schemas.microsoft.com/office/drawing/2014/main" id="{7F0D9667-F91B-1832-12D8-A6664E495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8C371E-2A2A-4F89-8E5A-EEE2BCEFE06B}"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222EFC9-3A7F-8921-C74F-E30CABFE3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F7279D7-BC7D-B219-ED84-DDEC6EFD3A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ANSWERS:</a:t>
            </a:r>
          </a:p>
          <a:p>
            <a:pPr>
              <a:buFontTx/>
              <a:buAutoNum type="arabicPeriod"/>
            </a:pPr>
            <a:r>
              <a:rPr lang="en-US" altLang="en-US"/>
              <a:t> DIEMS date</a:t>
            </a:r>
          </a:p>
          <a:p>
            <a:pPr>
              <a:buFontTx/>
              <a:buAutoNum type="arabicPeriod"/>
            </a:pPr>
            <a:r>
              <a:rPr lang="en-US" altLang="en-US"/>
              <a:t> Eligible prior to reaching 12 years</a:t>
            </a:r>
          </a:p>
          <a:p>
            <a:pPr>
              <a:buFontTx/>
              <a:buAutoNum type="arabicPeriod"/>
            </a:pPr>
            <a:r>
              <a:rPr lang="en-US" altLang="en-US"/>
              <a:t> High 3 and BRS </a:t>
            </a:r>
          </a:p>
          <a:p>
            <a:pPr>
              <a:buFontTx/>
              <a:buAutoNum type="arabicPeriod"/>
            </a:pPr>
            <a:r>
              <a:rPr lang="en-US" altLang="en-US"/>
              <a:t> 6-18 months out (E-6); 6-24 months out (E-7 through E-9)</a:t>
            </a:r>
          </a:p>
          <a:p>
            <a:pPr>
              <a:buFontTx/>
              <a:buAutoNum type="arabicPeriod"/>
            </a:pPr>
            <a:r>
              <a:rPr lang="en-US" altLang="en-US"/>
              <a:t> NSIPS </a:t>
            </a:r>
            <a:r>
              <a:rPr lang="en-US" altLang="en-US" err="1"/>
              <a:t>RnS</a:t>
            </a:r>
            <a:endParaRPr lang="en-US" altLang="en-US"/>
          </a:p>
          <a:p>
            <a:pPr>
              <a:buFontTx/>
              <a:buAutoNum type="arabicPeriod"/>
            </a:pPr>
            <a:r>
              <a:rPr lang="en-US" altLang="en-US"/>
              <a:t> Fleet Reserves is end of month and Retirement is on the first of the following month for Master Chiefs at 30+ and Officers</a:t>
            </a:r>
          </a:p>
          <a:p>
            <a:pPr>
              <a:buFontTx/>
              <a:buAutoNum type="arabicPeriod"/>
            </a:pPr>
            <a:r>
              <a:rPr lang="en-US" altLang="en-US"/>
              <a:t> No</a:t>
            </a:r>
          </a:p>
          <a:p>
            <a:pPr>
              <a:buFontTx/>
              <a:buAutoNum type="arabicPeriod"/>
            </a:pPr>
            <a:endParaRPr lang="en-US" altLang="en-US"/>
          </a:p>
        </p:txBody>
      </p:sp>
      <p:sp>
        <p:nvSpPr>
          <p:cNvPr id="45060" name="Slide Number Placeholder 3">
            <a:extLst>
              <a:ext uri="{FF2B5EF4-FFF2-40B4-BE49-F238E27FC236}">
                <a16:creationId xmlns:a16="http://schemas.microsoft.com/office/drawing/2014/main" id="{D9672F4B-53A4-8CEE-B581-7C0014BFB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47BAB5D-E96B-4C4E-8B7E-5708EA83006F}"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0D0F0FD-7DC9-0DBE-0FB7-72E9BEAA93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B3811A14-50D9-9ABE-0771-4C870433BC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endParaRPr lang="en-US" altLang="en-US"/>
          </a:p>
        </p:txBody>
      </p:sp>
      <p:sp>
        <p:nvSpPr>
          <p:cNvPr id="72708" name="Slide Number Placeholder 3">
            <a:extLst>
              <a:ext uri="{FF2B5EF4-FFF2-40B4-BE49-F238E27FC236}">
                <a16:creationId xmlns:a16="http://schemas.microsoft.com/office/drawing/2014/main" id="{219851AE-7018-A978-1224-4DB4A25174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A6B99C7B-B9A4-4737-AC6B-C5C1FF2AD510}" type="slidenum">
              <a:rPr lang="en-US" altLang="en-US"/>
              <a:pPr/>
              <a:t>32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8BEC7DC-733F-6992-3C2E-D02B7A114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5587D72-2BA1-A6D3-EF1A-D37BC5FBF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latin typeface="Tahoma"/>
                <a:ea typeface="Tahoma"/>
                <a:cs typeface="Tahoma"/>
              </a:rPr>
              <a:t>FACILITATOR GUIDE:</a:t>
            </a:r>
          </a:p>
          <a:p>
            <a:r>
              <a:rPr lang="en-US" altLang="en-US">
                <a:latin typeface="Tahoma"/>
                <a:ea typeface="Tahoma"/>
                <a:cs typeface="Tahoma"/>
              </a:rPr>
              <a:t>Review references.</a:t>
            </a:r>
            <a:endParaRPr lang="en-US" altLang="en-US"/>
          </a:p>
        </p:txBody>
      </p:sp>
      <p:sp>
        <p:nvSpPr>
          <p:cNvPr id="10244" name="Slide Number Placeholder 3">
            <a:extLst>
              <a:ext uri="{FF2B5EF4-FFF2-40B4-BE49-F238E27FC236}">
                <a16:creationId xmlns:a16="http://schemas.microsoft.com/office/drawing/2014/main" id="{EC220BE0-39B0-6E50-A82F-9182C0A20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7F8589-FFF5-4529-9631-306648D9FA01}"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6A33A72-3E8E-533A-7266-E2269477C9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DC795B4-5AF7-BADE-71B1-1ECBC0542B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212529"/>
                </a:solidFill>
              </a:rPr>
              <a:t>FACILITATOR GUIDE:</a:t>
            </a:r>
          </a:p>
          <a:p>
            <a:r>
              <a:rPr lang="en-US" altLang="en-US" b="1">
                <a:solidFill>
                  <a:srgbClr val="212529"/>
                </a:solidFill>
              </a:rPr>
              <a:t>Fleet Reserve </a:t>
            </a:r>
            <a:r>
              <a:rPr lang="en-US" altLang="en-US">
                <a:solidFill>
                  <a:srgbClr val="212529"/>
                </a:solidFill>
              </a:rPr>
              <a:t>- An enlisted member of the naval service who has completed a minimum of 20 years of active service in the armed forces may, at his/her request, be transferred to the Fleet Reserve.</a:t>
            </a:r>
          </a:p>
          <a:p>
            <a:endParaRPr lang="en-US" altLang="en-US">
              <a:solidFill>
                <a:srgbClr val="212529"/>
              </a:solidFill>
            </a:endParaRPr>
          </a:p>
          <a:p>
            <a:r>
              <a:rPr lang="en-US" altLang="en-US">
                <a:solidFill>
                  <a:srgbClr val="212529"/>
                </a:solidFill>
              </a:rPr>
              <a:t>Counselor assist with the following:</a:t>
            </a:r>
          </a:p>
          <a:p>
            <a:pPr marL="628650" lvl="1" indent="-171450">
              <a:buFont typeface="Wingdings" panose="05000000000000000000" pitchFamily="2" charset="2"/>
              <a:buChar char="§"/>
            </a:pPr>
            <a:r>
              <a:rPr lang="en-US" altLang="en-US">
                <a:solidFill>
                  <a:srgbClr val="212529"/>
                </a:solidFill>
              </a:rPr>
              <a:t>Initial screening to determine Sailors eligibility.</a:t>
            </a:r>
          </a:p>
          <a:p>
            <a:pPr marL="628650" lvl="1" indent="-171450">
              <a:buFont typeface="Wingdings" panose="05000000000000000000" pitchFamily="2" charset="2"/>
              <a:buChar char="§"/>
            </a:pPr>
            <a:r>
              <a:rPr lang="en-US" altLang="en-US">
                <a:solidFill>
                  <a:srgbClr val="212529"/>
                </a:solidFill>
              </a:rPr>
              <a:t>Help Sailors verify their statement of service.</a:t>
            </a:r>
          </a:p>
          <a:p>
            <a:endParaRPr lang="en-US" altLang="en-US">
              <a:solidFill>
                <a:srgbClr val="212529"/>
              </a:solidFill>
            </a:endParaRPr>
          </a:p>
          <a:p>
            <a:endParaRPr lang="en-US" altLang="en-US"/>
          </a:p>
        </p:txBody>
      </p:sp>
      <p:sp>
        <p:nvSpPr>
          <p:cNvPr id="12292" name="Slide Number Placeholder 3">
            <a:extLst>
              <a:ext uri="{FF2B5EF4-FFF2-40B4-BE49-F238E27FC236}">
                <a16:creationId xmlns:a16="http://schemas.microsoft.com/office/drawing/2014/main" id="{E3FEE482-0D05-BB2D-D427-FE78274770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77294D-D854-4593-9E3F-3D183ACFE674}"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FA77D86-0CE1-BC0A-C3DC-2D27926BF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4DD85EE0-B4DE-6316-8EC0-D4BC8F764EA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marL="171450" indent="-171450" defTabSz="930275">
              <a:buFont typeface="Wingdings" panose="05000000000000000000" pitchFamily="2" charset="2"/>
              <a:buChar char="§"/>
              <a:defRPr/>
            </a:pPr>
            <a:r>
              <a:rPr lang="en-US" altLang="en-US"/>
              <a:t>E-6: Can request 6-18 months from requested FLTRES date </a:t>
            </a:r>
          </a:p>
          <a:p>
            <a:pPr marL="171450" indent="-171450" defTabSz="930275">
              <a:buFont typeface="Wingdings" panose="05000000000000000000" pitchFamily="2" charset="2"/>
              <a:buChar char="§"/>
              <a:defRPr/>
            </a:pPr>
            <a:r>
              <a:rPr lang="en-US" altLang="en-US"/>
              <a:t>E-7 to E-9:  Can request 6-24 months from requested FLTRES date</a:t>
            </a:r>
          </a:p>
          <a:p>
            <a:pPr marL="171450" indent="-171450" defTabSz="930275">
              <a:buFont typeface="Wingdings" panose="05000000000000000000" pitchFamily="2" charset="2"/>
              <a:buChar char="§"/>
              <a:defRPr/>
            </a:pPr>
            <a:endParaRPr lang="en-US" altLang="en-US"/>
          </a:p>
          <a:p>
            <a:pPr marL="171450" indent="-171450" defTabSz="930275">
              <a:buFont typeface="Wingdings" panose="05000000000000000000" pitchFamily="2" charset="2"/>
              <a:buChar char="§"/>
              <a:defRPr/>
            </a:pPr>
            <a:r>
              <a:rPr lang="en-US" altLang="en-US"/>
              <a:t>Discuss creditable service: </a:t>
            </a:r>
          </a:p>
          <a:p>
            <a:pPr marL="342900" eaLnBrk="1" hangingPunct="1">
              <a:buFont typeface="Wingdings" panose="05000000000000000000" pitchFamily="2" charset="2"/>
              <a:buChar char="§"/>
              <a:defRPr/>
            </a:pPr>
            <a:r>
              <a:rPr lang="en-US" altLang="en-US" sz="2400">
                <a:cs typeface="Times New Roman" panose="02020603050405020304" pitchFamily="18" charset="0"/>
              </a:rPr>
              <a:t>  The following is service creditable for Regular voluntary retirement for enlisted members:</a:t>
            </a:r>
          </a:p>
          <a:p>
            <a:pPr marL="800100" lvl="1" eaLnBrk="1" hangingPunct="1">
              <a:buFont typeface="Wingdings" panose="05000000000000000000" pitchFamily="2" charset="2"/>
              <a:buChar char="§"/>
              <a:defRPr/>
            </a:pPr>
            <a:r>
              <a:rPr lang="en-US" altLang="en-US" sz="2400">
                <a:cs typeface="Times New Roman" panose="02020603050405020304" pitchFamily="18" charset="0"/>
              </a:rPr>
              <a:t>All active service in the Uniformed Services; and</a:t>
            </a:r>
          </a:p>
          <a:p>
            <a:pPr marL="800100" lvl="1" eaLnBrk="1" hangingPunct="1">
              <a:buFont typeface="Wingdings" panose="05000000000000000000" pitchFamily="2" charset="2"/>
              <a:buChar char="§"/>
              <a:defRPr/>
            </a:pPr>
            <a:r>
              <a:rPr lang="en-US" altLang="en-US" sz="2400">
                <a:cs typeface="Times New Roman" panose="02020603050405020304" pitchFamily="18" charset="0"/>
              </a:rPr>
              <a:t> Service as a cadet or midshipman at Service academy</a:t>
            </a:r>
          </a:p>
          <a:p>
            <a:pPr eaLnBrk="1" hangingPunct="1">
              <a:buFont typeface="Wingdings" panose="05000000000000000000" pitchFamily="2" charset="2"/>
              <a:buNone/>
              <a:defRPr/>
            </a:pPr>
            <a:endParaRPr lang="en-US" altLang="en-US">
              <a:latin typeface="Arial" panose="020B0604020202020204" pitchFamily="34" charset="0"/>
              <a:cs typeface="Arial" panose="020B0604020202020204" pitchFamily="34" charset="0"/>
            </a:endParaRPr>
          </a:p>
          <a:p>
            <a:pPr defTabSz="930275">
              <a:defRPr/>
            </a:pPr>
            <a:endParaRPr lang="en-US" altLang="en-US"/>
          </a:p>
        </p:txBody>
      </p:sp>
      <p:sp>
        <p:nvSpPr>
          <p:cNvPr id="16388" name="Slide Number Placeholder 3">
            <a:extLst>
              <a:ext uri="{FF2B5EF4-FFF2-40B4-BE49-F238E27FC236}">
                <a16:creationId xmlns:a16="http://schemas.microsoft.com/office/drawing/2014/main" id="{5A6D8160-4049-50D3-24B6-5824705B08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B48677-9B23-4682-B4E6-56A4BC97136F}"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FADB3AD-BC37-FC7C-5CF5-646D9389F4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E231802-B866-C678-2EEB-7DE04B541F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r>
              <a:rPr lang="en-US" altLang="en-US" b="1">
                <a:solidFill>
                  <a:srgbClr val="212529"/>
                </a:solidFill>
              </a:rPr>
              <a:t>FACILITATOR GUIDE:</a:t>
            </a:r>
          </a:p>
          <a:p>
            <a:pPr defTabSz="930275"/>
            <a:r>
              <a:rPr lang="en-US" altLang="en-US">
                <a:solidFill>
                  <a:srgbClr val="212529"/>
                </a:solidFill>
              </a:rPr>
              <a:t>Review MPM prior to briefing slide.  </a:t>
            </a:r>
          </a:p>
          <a:p>
            <a:pPr defTabSz="930275"/>
            <a:endParaRPr lang="en-US" altLang="en-US"/>
          </a:p>
        </p:txBody>
      </p:sp>
      <p:sp>
        <p:nvSpPr>
          <p:cNvPr id="18436" name="Slide Number Placeholder 3">
            <a:extLst>
              <a:ext uri="{FF2B5EF4-FFF2-40B4-BE49-F238E27FC236}">
                <a16:creationId xmlns:a16="http://schemas.microsoft.com/office/drawing/2014/main" id="{4F331C83-9706-A3F1-6304-45F2BA4C1D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1E97B0-9D3E-47A5-B563-2EAF6ABF68F3}"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7FD2B92-F4D5-78D1-A838-EF6486D4D7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E79D3C7-1F5F-D1CA-9810-5B2793CFE45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a:solidFill>
                  <a:srgbClr val="212529"/>
                </a:solidFill>
              </a:rPr>
              <a:t>FACILITATOR GUIDE:</a:t>
            </a:r>
          </a:p>
          <a:p>
            <a:pPr>
              <a:defRPr/>
            </a:pPr>
            <a:r>
              <a:rPr lang="en-US" altLang="en-US" b="1">
                <a:solidFill>
                  <a:srgbClr val="212529"/>
                </a:solidFill>
              </a:rPr>
              <a:t>Additional Notes:</a:t>
            </a:r>
          </a:p>
          <a:p>
            <a:pPr marL="171450" indent="-171450">
              <a:buFont typeface="Wingdings" panose="05000000000000000000" pitchFamily="2" charset="2"/>
              <a:buChar char="§"/>
              <a:defRPr/>
            </a:pPr>
            <a:r>
              <a:rPr lang="en-US" altLang="en-US">
                <a:solidFill>
                  <a:srgbClr val="212529"/>
                </a:solidFill>
              </a:rPr>
              <a:t>Release from active duty is effective on the day immediately preceding the effective date of retirement.</a:t>
            </a:r>
          </a:p>
          <a:p>
            <a:pPr>
              <a:defRPr/>
            </a:pPr>
            <a:r>
              <a:rPr lang="en-US" altLang="en-US">
                <a:solidFill>
                  <a:srgbClr val="212529"/>
                </a:solidFill>
              </a:rPr>
              <a:t>.  </a:t>
            </a:r>
          </a:p>
          <a:p>
            <a:pPr marL="171450" indent="-171450">
              <a:buFont typeface="Wingdings" panose="05000000000000000000" pitchFamily="2" charset="2"/>
              <a:buChar char="§"/>
              <a:defRPr/>
            </a:pPr>
            <a:r>
              <a:rPr lang="en-US"/>
              <a:t>HYT mandated retirements, may only be deferred if the Service member is:</a:t>
            </a:r>
          </a:p>
          <a:p>
            <a:pPr marL="628650" lvl="1" indent="-171450">
              <a:buFont typeface="Wingdings" panose="05000000000000000000" pitchFamily="2" charset="2"/>
              <a:buChar char="§"/>
              <a:defRPr/>
            </a:pPr>
            <a:r>
              <a:rPr lang="en-US"/>
              <a:t>hospitalized due to non-elective circumstances (i.e., acute, grave, or life threatening condition)</a:t>
            </a:r>
          </a:p>
          <a:p>
            <a:pPr marL="628650" lvl="1" indent="-171450">
              <a:buFont typeface="Wingdings" panose="05000000000000000000" pitchFamily="2" charset="2"/>
              <a:buChar char="§"/>
              <a:defRPr/>
            </a:pPr>
            <a:r>
              <a:rPr lang="en-US"/>
              <a:t>medical board report has been accepted by the president of a physical evaluation board for disability evaluation processing</a:t>
            </a:r>
            <a:endParaRPr lang="en-US" altLang="en-US">
              <a:solidFill>
                <a:srgbClr val="212529"/>
              </a:solidFill>
            </a:endParaRPr>
          </a:p>
          <a:p>
            <a:pPr>
              <a:defRPr/>
            </a:pPr>
            <a:endParaRPr lang="en-US" altLang="en-US">
              <a:solidFill>
                <a:srgbClr val="212529"/>
              </a:solidFill>
            </a:endParaRPr>
          </a:p>
          <a:p>
            <a:pPr>
              <a:defRPr/>
            </a:pPr>
            <a:endParaRPr lang="en-US" altLang="en-US"/>
          </a:p>
        </p:txBody>
      </p:sp>
      <p:sp>
        <p:nvSpPr>
          <p:cNvPr id="14340" name="Slide Number Placeholder 3">
            <a:extLst>
              <a:ext uri="{FF2B5EF4-FFF2-40B4-BE49-F238E27FC236}">
                <a16:creationId xmlns:a16="http://schemas.microsoft.com/office/drawing/2014/main" id="{4AF2C80B-B9EE-B49D-2566-ED9E1F28E0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D09A30-2187-4578-9981-A94BEAD34B5B}"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C499944-256B-7E6A-C646-3531F56B4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D852369-3EF3-7C1C-5637-524A30D7CCB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defRPr/>
            </a:pPr>
            <a:r>
              <a:rPr lang="en-US" altLang="en-US" b="1">
                <a:solidFill>
                  <a:srgbClr val="212529"/>
                </a:solidFill>
              </a:rPr>
              <a:t>FACILITATOR GUIDE:</a:t>
            </a:r>
          </a:p>
          <a:p>
            <a:pPr marL="171450" lvl="1" indent="-171450" defTabSz="930275">
              <a:buFont typeface="Wingdings" panose="05000000000000000000" pitchFamily="2" charset="2"/>
              <a:buChar char="§"/>
              <a:defRPr/>
            </a:pPr>
            <a:r>
              <a:rPr lang="en-US" altLang="en-US">
                <a:solidFill>
                  <a:srgbClr val="212529"/>
                </a:solidFill>
              </a:rPr>
              <a:t>E6 and below:  6–18 months prior to requested Fleet Reserve date</a:t>
            </a:r>
          </a:p>
          <a:p>
            <a:pPr marL="171450" lvl="1" indent="-171450" defTabSz="930275">
              <a:buFont typeface="Wingdings" panose="05000000000000000000" pitchFamily="2" charset="2"/>
              <a:buChar char="§"/>
              <a:defRPr/>
            </a:pPr>
            <a:r>
              <a:rPr lang="en-US" altLang="en-US">
                <a:solidFill>
                  <a:srgbClr val="212529"/>
                </a:solidFill>
              </a:rPr>
              <a:t>E7 and above:  6-24 months prior to requested Fleet Reserve date </a:t>
            </a:r>
          </a:p>
          <a:p>
            <a:pPr marL="171450" lvl="1" indent="-171450" defTabSz="930275">
              <a:buFont typeface="Wingdings" panose="05000000000000000000" pitchFamily="2" charset="2"/>
              <a:buChar char="§"/>
              <a:defRPr/>
            </a:pPr>
            <a:r>
              <a:rPr lang="en-US" altLang="en-US">
                <a:solidFill>
                  <a:srgbClr val="212529"/>
                </a:solidFill>
              </a:rPr>
              <a:t>Retirement requests should be submitted 24 months prior to requested Retirement date</a:t>
            </a:r>
          </a:p>
          <a:p>
            <a:pPr marL="171450" lvl="1" indent="-171450" defTabSz="930275">
              <a:buFont typeface="Wingdings" panose="05000000000000000000" pitchFamily="2" charset="2"/>
              <a:buChar char="§"/>
              <a:defRPr/>
            </a:pPr>
            <a:endParaRPr lang="en-US" altLang="en-US">
              <a:solidFill>
                <a:srgbClr val="212529"/>
              </a:solidFill>
            </a:endParaRPr>
          </a:p>
          <a:p>
            <a:pPr marL="0" lvl="1" defTabSz="930275">
              <a:buFont typeface="Wingdings" panose="05000000000000000000" pitchFamily="2" charset="2"/>
              <a:buNone/>
              <a:defRPr/>
            </a:pPr>
            <a:r>
              <a:rPr lang="en-US" altLang="en-US">
                <a:solidFill>
                  <a:srgbClr val="212529"/>
                </a:solidFill>
              </a:rPr>
              <a:t>Additional Notes:</a:t>
            </a:r>
          </a:p>
          <a:p>
            <a:pPr marL="0" lvl="1" defTabSz="930275">
              <a:buFont typeface="Wingdings" panose="05000000000000000000" pitchFamily="2" charset="2"/>
              <a:buNone/>
              <a:defRPr/>
            </a:pPr>
            <a:r>
              <a:rPr lang="en-US" altLang="en-US">
                <a:solidFill>
                  <a:srgbClr val="212529"/>
                </a:solidFill>
              </a:rPr>
              <a:t>All messages will be available in NSIPS</a:t>
            </a:r>
          </a:p>
          <a:p>
            <a:pPr marL="0" lvl="1" defTabSz="930275">
              <a:buFont typeface="Wingdings" panose="05000000000000000000" pitchFamily="2" charset="2"/>
              <a:buNone/>
              <a:defRPr/>
            </a:pPr>
            <a:r>
              <a:rPr lang="en-US" altLang="en-US">
                <a:solidFill>
                  <a:srgbClr val="212529"/>
                </a:solidFill>
              </a:rPr>
              <a:t>Approval can be used to complete any OBLISERV requirements to reach the authorized Fleet Reserve/Retirement date.</a:t>
            </a:r>
            <a:endParaRPr lang="en-US" altLang="en-US"/>
          </a:p>
          <a:p>
            <a:pPr marL="171450" indent="-171450" defTabSz="930275">
              <a:buFont typeface="Wingdings" panose="05000000000000000000" pitchFamily="2" charset="2"/>
              <a:buChar char="§"/>
              <a:defRPr/>
            </a:pPr>
            <a:endParaRPr lang="en-US" altLang="en-US"/>
          </a:p>
        </p:txBody>
      </p:sp>
      <p:sp>
        <p:nvSpPr>
          <p:cNvPr id="20484" name="Slide Number Placeholder 3">
            <a:extLst>
              <a:ext uri="{FF2B5EF4-FFF2-40B4-BE49-F238E27FC236}">
                <a16:creationId xmlns:a16="http://schemas.microsoft.com/office/drawing/2014/main" id="{C30300A9-A491-8B13-AD28-2B4BC9D1A0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cs typeface="Tahoma" panose="020B0604030504040204" pitchFamily="34" charset="0"/>
              </a:defRPr>
            </a:lvl1pPr>
            <a:lvl2pPr marL="755650" indent="-290513">
              <a:spcBef>
                <a:spcPct val="30000"/>
              </a:spcBef>
              <a:defRPr sz="1200">
                <a:solidFill>
                  <a:schemeClr val="tx1"/>
                </a:solidFill>
                <a:latin typeface="Tahoma" panose="020B0604030504040204" pitchFamily="34" charset="0"/>
                <a:cs typeface="Tahoma" panose="020B0604030504040204" pitchFamily="34" charset="0"/>
              </a:defRPr>
            </a:lvl2pPr>
            <a:lvl3pPr marL="1163638" indent="-231775">
              <a:spcBef>
                <a:spcPct val="30000"/>
              </a:spcBef>
              <a:defRPr sz="1200">
                <a:solidFill>
                  <a:schemeClr val="tx1"/>
                </a:solidFill>
                <a:latin typeface="Tahoma" panose="020B0604030504040204" pitchFamily="34" charset="0"/>
                <a:cs typeface="Tahoma" panose="020B0604030504040204" pitchFamily="34" charset="0"/>
              </a:defRPr>
            </a:lvl3pPr>
            <a:lvl4pPr marL="1630363" indent="-231775">
              <a:spcBef>
                <a:spcPct val="30000"/>
              </a:spcBef>
              <a:defRPr sz="1200">
                <a:solidFill>
                  <a:schemeClr val="tx1"/>
                </a:solidFill>
                <a:latin typeface="Tahoma" panose="020B0604030504040204" pitchFamily="34" charset="0"/>
                <a:cs typeface="Tahoma" panose="020B0604030504040204" pitchFamily="34" charset="0"/>
              </a:defRPr>
            </a:lvl4pPr>
            <a:lvl5pPr marL="2095500" indent="-231775">
              <a:spcBef>
                <a:spcPct val="30000"/>
              </a:spcBef>
              <a:defRPr sz="1200">
                <a:solidFill>
                  <a:schemeClr val="tx1"/>
                </a:solidFill>
                <a:latin typeface="Tahoma" panose="020B0604030504040204" pitchFamily="34" charset="0"/>
                <a:cs typeface="Tahoma" panose="020B0604030504040204" pitchFamily="34" charset="0"/>
              </a:defRPr>
            </a:lvl5pPr>
            <a:lvl6pPr marL="25527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6pPr>
            <a:lvl7pPr marL="30099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7pPr>
            <a:lvl8pPr marL="34671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8pPr>
            <a:lvl9pPr marL="3924300" indent="-231775" eaLnBrk="0" fontAlgn="base" hangingPunct="0">
              <a:spcBef>
                <a:spcPct val="30000"/>
              </a:spcBef>
              <a:spcAft>
                <a:spcPct val="0"/>
              </a:spcAft>
              <a:defRPr sz="1200">
                <a:solidFill>
                  <a:schemeClr val="tx1"/>
                </a:solidFill>
                <a:latin typeface="Tahoma" panose="020B0604030504040204" pitchFamily="34" charset="0"/>
                <a:cs typeface="Tahoma" panose="020B0604030504040204" pitchFamily="34" charset="0"/>
              </a:defRPr>
            </a:lvl9pPr>
          </a:lstStyle>
          <a:p>
            <a:pPr>
              <a:spcBef>
                <a:spcPct val="0"/>
              </a:spcBef>
            </a:pPr>
            <a:fld id="{4AE93745-EA90-4257-BC97-B3C71D69BAE2}" type="slidenum">
              <a:rPr lang="en-US" altLang="en-US">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ynavyhr.navy.mil/career-management/transition/transition-t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5B571450-0189-1CB0-5976-A76040DF0AE8}"/>
              </a:ext>
            </a:extLst>
          </p:cNvPr>
          <p:cNvSpPr txBox="1">
            <a:spLocks noChangeArrowheads="1"/>
          </p:cNvSpPr>
          <p:nvPr/>
        </p:nvSpPr>
        <p:spPr bwMode="auto">
          <a:xfrm>
            <a:off x="2209316" y="2176670"/>
            <a:ext cx="7775575" cy="2117725"/>
          </a:xfrm>
          <a:prstGeom prst="rect">
            <a:avLst/>
          </a:prstGeom>
          <a:noFill/>
          <a:ln>
            <a:noFill/>
          </a:ln>
          <a:extLst>
            <a:ext uri="{909E8E84-426E-40DD-AFC4-6F175D3DCCD1}">
              <a14:hiddenFill xmlns:a14="http://schemas.microsoft.com/office/drawing/2010/main">
                <a:solidFill>
                  <a:srgbClr val="000066">
                    <a:alpha val="76077"/>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750"/>
              </a:spcBef>
              <a:buFont typeface="Wingdings" panose="05000000000000000000" pitchFamily="2" charset="2"/>
              <a:buChar char="§"/>
              <a:defRPr sz="2400">
                <a:solidFill>
                  <a:schemeClr val="bg2"/>
                </a:solidFill>
                <a:latin typeface="Tahoma" panose="020B0604030504040204" pitchFamily="34" charset="0"/>
              </a:defRPr>
            </a:lvl1pPr>
            <a:lvl2pPr marL="742950" indent="-285750">
              <a:lnSpc>
                <a:spcPct val="90000"/>
              </a:lnSpc>
              <a:spcBef>
                <a:spcPts val="375"/>
              </a:spcBef>
              <a:buFont typeface="Wingdings" panose="05000000000000000000" pitchFamily="2" charset="2"/>
              <a:buChar char="§"/>
              <a:defRPr>
                <a:solidFill>
                  <a:schemeClr val="bg2"/>
                </a:solidFill>
                <a:latin typeface="Tahoma" panose="020B0604030504040204" pitchFamily="34" charset="0"/>
              </a:defRPr>
            </a:lvl2pPr>
            <a:lvl3pPr marL="1143000" indent="-228600">
              <a:lnSpc>
                <a:spcPct val="90000"/>
              </a:lnSpc>
              <a:spcBef>
                <a:spcPts val="375"/>
              </a:spcBef>
              <a:buFont typeface="Wingdings" panose="05000000000000000000" pitchFamily="2" charset="2"/>
              <a:buChar char="§"/>
              <a:defRPr sz="1500">
                <a:solidFill>
                  <a:schemeClr val="bg2"/>
                </a:solidFill>
                <a:latin typeface="Tahoma" panose="020B0604030504040204" pitchFamily="34" charset="0"/>
              </a:defRPr>
            </a:lvl3pPr>
            <a:lvl4pPr marL="1600200" indent="-228600">
              <a:lnSpc>
                <a:spcPct val="90000"/>
              </a:lnSpc>
              <a:spcBef>
                <a:spcPts val="375"/>
              </a:spcBef>
              <a:buFont typeface="Wingdings" panose="05000000000000000000" pitchFamily="2" charset="2"/>
              <a:buChar char="§"/>
              <a:defRPr sz="1300">
                <a:solidFill>
                  <a:schemeClr val="bg2"/>
                </a:solidFill>
                <a:latin typeface="Tahoma" panose="020B0604030504040204" pitchFamily="34" charset="0"/>
              </a:defRPr>
            </a:lvl4pPr>
            <a:lvl5pPr marL="2057400" indent="-228600">
              <a:lnSpc>
                <a:spcPct val="90000"/>
              </a:lnSpc>
              <a:spcBef>
                <a:spcPts val="375"/>
              </a:spcBef>
              <a:buFont typeface="Wingdings" panose="05000000000000000000" pitchFamily="2" charset="2"/>
              <a:buChar char="§"/>
              <a:defRPr sz="1300">
                <a:solidFill>
                  <a:schemeClr val="bg2"/>
                </a:solidFill>
                <a:latin typeface="Tahoma" panose="020B0604030504040204" pitchFamily="34" charset="0"/>
              </a:defRPr>
            </a:lvl5pPr>
            <a:lvl6pPr marL="25146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6pPr>
            <a:lvl7pPr marL="29718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7pPr>
            <a:lvl8pPr marL="34290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8pPr>
            <a:lvl9pPr marL="3886200" indent="-228600" eaLnBrk="0" fontAlgn="base" hangingPunct="0">
              <a:lnSpc>
                <a:spcPct val="90000"/>
              </a:lnSpc>
              <a:spcBef>
                <a:spcPts val="375"/>
              </a:spcBef>
              <a:spcAft>
                <a:spcPct val="0"/>
              </a:spcAft>
              <a:buFont typeface="Wingdings" panose="05000000000000000000" pitchFamily="2" charset="2"/>
              <a:buChar char="§"/>
              <a:defRPr sz="1300">
                <a:solidFill>
                  <a:schemeClr val="bg2"/>
                </a:solidFill>
                <a:latin typeface="Tahoma" panose="020B0604030504040204" pitchFamily="34" charset="0"/>
              </a:defRPr>
            </a:lvl9pPr>
          </a:lstStyle>
          <a:p>
            <a:pPr algn="ctr" eaLnBrk="1" hangingPunct="1">
              <a:lnSpc>
                <a:spcPct val="100000"/>
              </a:lnSpc>
              <a:spcBef>
                <a:spcPct val="20000"/>
              </a:spcBef>
              <a:buClr>
                <a:srgbClr val="FFFF9B"/>
              </a:buClr>
              <a:buFont typeface="Wingdings" panose="05000000000000000000" pitchFamily="2" charset="2"/>
              <a:buNone/>
            </a:pPr>
            <a:r>
              <a:rPr lang="en-US" altLang="en-US" sz="3200" b="1" i="0" dirty="0">
                <a:solidFill>
                  <a:srgbClr val="000000"/>
                </a:solidFill>
                <a:latin typeface="Times New Roman"/>
                <a:cs typeface="Tahoma"/>
              </a:rPr>
              <a:t>Fleet Reserve and Retirement</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DEDE6ABD-5143-0FA6-E272-D94623C540AE}"/>
              </a:ext>
            </a:extLst>
          </p:cNvPr>
          <p:cNvPicPr>
            <a:picLocks noChangeAspect="1" noChangeArrowheads="1"/>
          </p:cNvPicPr>
          <p:nvPr/>
        </p:nvPicPr>
        <p:blipFill>
          <a:blip r:embed="rId3">
            <a:alphaModFix amt="88000"/>
            <a:extLst>
              <a:ext uri="{28A0092B-C50C-407E-A947-70E740481C1C}">
                <a14:useLocalDpi xmlns:a14="http://schemas.microsoft.com/office/drawing/2010/main" val="0"/>
              </a:ext>
            </a:extLst>
          </a:blip>
          <a:srcRect l="13335" t="20358" r="15833" b="8498"/>
          <a:stretch>
            <a:fillRect/>
          </a:stretch>
        </p:blipFill>
        <p:spPr bwMode="auto">
          <a:xfrm>
            <a:off x="630823" y="1143000"/>
            <a:ext cx="8964613"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3309E774-A44E-DE64-23B8-A376ACE3006D}"/>
              </a:ext>
            </a:extLst>
          </p:cNvPr>
          <p:cNvSpPr/>
          <p:nvPr/>
        </p:nvSpPr>
        <p:spPr>
          <a:xfrm rot="487701">
            <a:off x="291379" y="3473057"/>
            <a:ext cx="678887" cy="15841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675B895B-0BCC-409D-5C36-AE6CE375AAF4}"/>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Planned Separation Address (PSA)</a:t>
            </a:r>
          </a:p>
        </p:txBody>
      </p:sp>
      <p:sp>
        <p:nvSpPr>
          <p:cNvPr id="5" name="TextBox 4">
            <a:extLst>
              <a:ext uri="{FF2B5EF4-FFF2-40B4-BE49-F238E27FC236}">
                <a16:creationId xmlns:a16="http://schemas.microsoft.com/office/drawing/2014/main" id="{DD25AA13-8E6B-ACBC-0B08-1BEA47C4CCDC}"/>
              </a:ext>
            </a:extLst>
          </p:cNvPr>
          <p:cNvSpPr txBox="1"/>
          <p:nvPr/>
        </p:nvSpPr>
        <p:spPr>
          <a:xfrm>
            <a:off x="9696174" y="2009913"/>
            <a:ext cx="237434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Times New Roman"/>
              </a:rPr>
              <a:t>The PSA is required to complete the routing and processing of your FLTRES/Retirement request.  </a:t>
            </a:r>
            <a:endParaRPr lang="en-US"/>
          </a:p>
          <a:p>
            <a:endParaRPr lang="en-US" sz="2000" dirty="0">
              <a:latin typeface="Times New Roman"/>
              <a:cs typeface="Times New Roman"/>
            </a:endParaRPr>
          </a:p>
          <a:p>
            <a:r>
              <a:rPr lang="en-US" sz="2000" dirty="0">
                <a:latin typeface="Times New Roman"/>
                <a:cs typeface="Times New Roman"/>
              </a:rPr>
              <a:t>Employee Self Service – Task – Address Phone. </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a:extLst>
              <a:ext uri="{FF2B5EF4-FFF2-40B4-BE49-F238E27FC236}">
                <a16:creationId xmlns:a16="http://schemas.microsoft.com/office/drawing/2014/main" id="{BD6171BA-DC3D-FCBD-F6B3-5AAE83941F2A}"/>
              </a:ext>
            </a:extLst>
          </p:cNvPr>
          <p:cNvPicPr>
            <a:picLocks noChangeAspect="1"/>
          </p:cNvPicPr>
          <p:nvPr/>
        </p:nvPicPr>
        <p:blipFill>
          <a:blip r:embed="rId3">
            <a:alphaModFix amt="76000"/>
            <a:extLst>
              <a:ext uri="{28A0092B-C50C-407E-A947-70E740481C1C}">
                <a14:useLocalDpi xmlns:a14="http://schemas.microsoft.com/office/drawing/2010/main" val="0"/>
              </a:ext>
            </a:extLst>
          </a:blip>
          <a:srcRect/>
          <a:stretch>
            <a:fillRect/>
          </a:stretch>
        </p:blipFill>
        <p:spPr bwMode="auto">
          <a:xfrm>
            <a:off x="1676400" y="1349376"/>
            <a:ext cx="8991600" cy="4587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EF439E6A-7549-21C4-E3C6-55C0308BB95C}"/>
              </a:ext>
            </a:extLst>
          </p:cNvPr>
          <p:cNvSpPr/>
          <p:nvPr/>
        </p:nvSpPr>
        <p:spPr>
          <a:xfrm rot="10631067">
            <a:off x="8996772" y="3498850"/>
            <a:ext cx="990600" cy="23494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73F93A1D-398E-16FD-53AF-9A5F78B70179}"/>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Planned Separation Address (PSA)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a:stretch>
        </a:blipFill>
        <a:effectLst/>
      </p:bgPr>
    </p:bg>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EA8B6EA8-FE89-4D66-2494-CC4F78855ED2}"/>
              </a:ext>
            </a:extLst>
          </p:cNvPr>
          <p:cNvPicPr>
            <a:picLocks noChangeAspect="1"/>
          </p:cNvPicPr>
          <p:nvPr/>
        </p:nvPicPr>
        <p:blipFill>
          <a:blip r:embed="rId4">
            <a:alphaModFix amt="75000"/>
            <a:extLst>
              <a:ext uri="{28A0092B-C50C-407E-A947-70E740481C1C}">
                <a14:useLocalDpi xmlns:a14="http://schemas.microsoft.com/office/drawing/2010/main" val="0"/>
              </a:ext>
            </a:extLst>
          </a:blip>
          <a:srcRect/>
          <a:stretch>
            <a:fillRect/>
          </a:stretch>
        </p:blipFill>
        <p:spPr bwMode="auto">
          <a:xfrm>
            <a:off x="327991" y="1270000"/>
            <a:ext cx="87630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EAFF3240-7248-46EB-5C4B-6EF769DF905E}"/>
              </a:ext>
            </a:extLst>
          </p:cNvPr>
          <p:cNvSpPr/>
          <p:nvPr/>
        </p:nvSpPr>
        <p:spPr>
          <a:xfrm rot="10800000">
            <a:off x="2841487" y="1716157"/>
            <a:ext cx="914400" cy="2286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4F96597E-2E5D-BF8B-B0D1-965509782EF7}"/>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Planned Separation Address (PSA)</a:t>
            </a:r>
          </a:p>
        </p:txBody>
      </p:sp>
      <p:sp>
        <p:nvSpPr>
          <p:cNvPr id="5" name="TextBox 4">
            <a:extLst>
              <a:ext uri="{FF2B5EF4-FFF2-40B4-BE49-F238E27FC236}">
                <a16:creationId xmlns:a16="http://schemas.microsoft.com/office/drawing/2014/main" id="{95BF3B1E-947F-A13B-2D19-575E7252ECCB}"/>
              </a:ext>
            </a:extLst>
          </p:cNvPr>
          <p:cNvSpPr txBox="1"/>
          <p:nvPr/>
        </p:nvSpPr>
        <p:spPr>
          <a:xfrm>
            <a:off x="9088782" y="1833217"/>
            <a:ext cx="279399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alibri"/>
              <a:buChar char="-"/>
            </a:pPr>
            <a:r>
              <a:rPr lang="en-US" sz="2000" dirty="0">
                <a:latin typeface="Times New Roman"/>
                <a:cs typeface="Times New Roman"/>
              </a:rPr>
              <a:t>Address type:  Select Planned Separation Address (PSA).  </a:t>
            </a:r>
            <a:endParaRPr lang="en-US" dirty="0"/>
          </a:p>
          <a:p>
            <a:endParaRPr lang="en-US" sz="2000" dirty="0">
              <a:latin typeface="Times New Roman"/>
              <a:cs typeface="Times New Roman"/>
            </a:endParaRPr>
          </a:p>
          <a:p>
            <a:pPr marL="342900" indent="-342900">
              <a:buFont typeface="Calibri"/>
              <a:buChar char="-"/>
            </a:pPr>
            <a:r>
              <a:rPr lang="en-US" sz="2000" dirty="0">
                <a:latin typeface="Times New Roman"/>
                <a:cs typeface="Times New Roman"/>
              </a:rPr>
              <a:t>Then select Edit Address and complete the address entry.  </a:t>
            </a:r>
          </a:p>
          <a:p>
            <a:endParaRPr lang="en-US" sz="2000" dirty="0">
              <a:latin typeface="Times New Roman"/>
              <a:cs typeface="Times New Roman"/>
            </a:endParaRPr>
          </a:p>
          <a:p>
            <a:pPr marL="342900" indent="-342900">
              <a:buFont typeface="Calibri"/>
              <a:buChar char="-"/>
            </a:pPr>
            <a:r>
              <a:rPr lang="en-US" sz="2000" dirty="0">
                <a:latin typeface="Times New Roman"/>
                <a:cs typeface="Times New Roman"/>
              </a:rPr>
              <a:t>Save when completed.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E191BB8D-5DDE-F607-1C01-6DB347F0DF36}"/>
              </a:ext>
            </a:extLst>
          </p:cNvPr>
          <p:cNvPicPr>
            <a:picLocks noChangeAspect="1"/>
          </p:cNvPicPr>
          <p:nvPr/>
        </p:nvPicPr>
        <p:blipFill>
          <a:blip r:embed="rId3">
            <a:alphaModFix amt="76000"/>
            <a:extLst>
              <a:ext uri="{28A0092B-C50C-407E-A947-70E740481C1C}">
                <a14:useLocalDpi xmlns:a14="http://schemas.microsoft.com/office/drawing/2010/main" val="0"/>
              </a:ext>
            </a:extLst>
          </a:blip>
          <a:srcRect/>
          <a:stretch>
            <a:fillRect/>
          </a:stretch>
        </p:blipFill>
        <p:spPr bwMode="auto">
          <a:xfrm>
            <a:off x="4271964" y="1085573"/>
            <a:ext cx="3305728" cy="52390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C894FDFE-AFEF-6E62-425B-0DBFD30AB4CE}"/>
              </a:ext>
            </a:extLst>
          </p:cNvPr>
          <p:cNvSpPr/>
          <p:nvPr/>
        </p:nvSpPr>
        <p:spPr>
          <a:xfrm rot="20140841">
            <a:off x="3834103" y="5158981"/>
            <a:ext cx="990600" cy="2286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826B836-8A26-8524-BC08-675CB8D2A470}"/>
              </a:ext>
            </a:extLst>
          </p:cNvPr>
          <p:cNvCxnSpPr>
            <a:cxnSpLocks/>
          </p:cNvCxnSpPr>
          <p:nvPr/>
        </p:nvCxnSpPr>
        <p:spPr>
          <a:xfrm>
            <a:off x="4805737" y="5139634"/>
            <a:ext cx="1974959" cy="0"/>
          </a:xfrm>
          <a:prstGeom prst="line">
            <a:avLst/>
          </a:prstGeom>
        </p:spPr>
        <p:style>
          <a:lnRef idx="2">
            <a:schemeClr val="dk1"/>
          </a:lnRef>
          <a:fillRef idx="0">
            <a:schemeClr val="dk1"/>
          </a:fillRef>
          <a:effectRef idx="1">
            <a:schemeClr val="dk1"/>
          </a:effectRef>
          <a:fontRef idx="minor">
            <a:schemeClr val="tx1"/>
          </a:fontRef>
        </p:style>
      </p:cxnSp>
      <p:sp>
        <p:nvSpPr>
          <p:cNvPr id="4" name="Rectangle 2">
            <a:extLst>
              <a:ext uri="{FF2B5EF4-FFF2-40B4-BE49-F238E27FC236}">
                <a16:creationId xmlns:a16="http://schemas.microsoft.com/office/drawing/2014/main" id="{EE8F33ED-177A-3DE7-1FA0-633CC5BFF93B}"/>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Planned Separation Address (PSA)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6EF681D-507F-6472-B1E8-932249138E3D}"/>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a:t>
            </a:r>
          </a:p>
        </p:txBody>
      </p:sp>
      <p:pic>
        <p:nvPicPr>
          <p:cNvPr id="9" name="Picture 8">
            <a:extLst>
              <a:ext uri="{FF2B5EF4-FFF2-40B4-BE49-F238E27FC236}">
                <a16:creationId xmlns:a16="http://schemas.microsoft.com/office/drawing/2014/main" id="{B41616A9-E4AE-72E8-607E-BFBC10409E84}"/>
              </a:ext>
            </a:extLst>
          </p:cNvPr>
          <p:cNvPicPr>
            <a:picLocks noChangeAspect="1"/>
          </p:cNvPicPr>
          <p:nvPr/>
        </p:nvPicPr>
        <p:blipFill>
          <a:blip r:embed="rId3"/>
          <a:stretch>
            <a:fillRect/>
          </a:stretch>
        </p:blipFill>
        <p:spPr>
          <a:xfrm>
            <a:off x="218773" y="1295290"/>
            <a:ext cx="11754454" cy="4267419"/>
          </a:xfrm>
          <a:prstGeom prst="rect">
            <a:avLst/>
          </a:prstGeom>
        </p:spPr>
      </p:pic>
    </p:spTree>
    <p:extLst>
      <p:ext uri="{BB962C8B-B14F-4D97-AF65-F5344CB8AC3E}">
        <p14:creationId xmlns:p14="http://schemas.microsoft.com/office/powerpoint/2010/main" val="1515731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D24E-DC57-3883-4D1F-B98524B14E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8056B8-5787-9D61-8B49-7840020D341C}"/>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a:t>
            </a:r>
          </a:p>
        </p:txBody>
      </p:sp>
      <p:pic>
        <p:nvPicPr>
          <p:cNvPr id="6" name="Picture 5">
            <a:extLst>
              <a:ext uri="{FF2B5EF4-FFF2-40B4-BE49-F238E27FC236}">
                <a16:creationId xmlns:a16="http://schemas.microsoft.com/office/drawing/2014/main" id="{29B0F0FA-01C2-F025-C3B5-A60BDDA07CDF}"/>
              </a:ext>
            </a:extLst>
          </p:cNvPr>
          <p:cNvPicPr>
            <a:picLocks noChangeAspect="1"/>
          </p:cNvPicPr>
          <p:nvPr/>
        </p:nvPicPr>
        <p:blipFill>
          <a:blip r:embed="rId3"/>
          <a:stretch>
            <a:fillRect/>
          </a:stretch>
        </p:blipFill>
        <p:spPr>
          <a:xfrm>
            <a:off x="215597" y="2298642"/>
            <a:ext cx="11760804" cy="2260716"/>
          </a:xfrm>
          <a:prstGeom prst="rect">
            <a:avLst/>
          </a:prstGeom>
        </p:spPr>
      </p:pic>
    </p:spTree>
    <p:extLst>
      <p:ext uri="{BB962C8B-B14F-4D97-AF65-F5344CB8AC3E}">
        <p14:creationId xmlns:p14="http://schemas.microsoft.com/office/powerpoint/2010/main" val="372101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40B9CB4B-AFCA-4800-4036-0F98152BC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67" t="20357" r="22501" b="8499"/>
          <a:stretch>
            <a:fillRect/>
          </a:stretch>
        </p:blipFill>
        <p:spPr bwMode="auto">
          <a:xfrm>
            <a:off x="2463313" y="1072322"/>
            <a:ext cx="7464156" cy="525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05C0C7A-1149-54E9-C0CF-69614963143C}"/>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8C0E10D5-7266-74FE-4612-4B1F22A49765}"/>
              </a:ext>
            </a:extLst>
          </p:cNvPr>
          <p:cNvPicPr>
            <a:picLocks noChangeAspect="1" noChangeArrowheads="1"/>
          </p:cNvPicPr>
          <p:nvPr/>
        </p:nvPicPr>
        <p:blipFill>
          <a:blip r:embed="rId3">
            <a:alphaModFix amt="90000"/>
            <a:extLst>
              <a:ext uri="{28A0092B-C50C-407E-A947-70E740481C1C}">
                <a14:useLocalDpi xmlns:a14="http://schemas.microsoft.com/office/drawing/2010/main" val="0"/>
              </a:ext>
            </a:extLst>
          </a:blip>
          <a:srcRect l="14165" t="26285" r="15001" b="12946"/>
          <a:stretch>
            <a:fillRect/>
          </a:stretch>
        </p:blipFill>
        <p:spPr bwMode="auto">
          <a:xfrm>
            <a:off x="1597025" y="1471543"/>
            <a:ext cx="9005887" cy="434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0313BFA-7685-DAA8-249D-BBD355772FFF}"/>
              </a:ext>
            </a:extLst>
          </p:cNvPr>
          <p:cNvSpPr/>
          <p:nvPr/>
        </p:nvSpPr>
        <p:spPr>
          <a:xfrm>
            <a:off x="1589088" y="3352800"/>
            <a:ext cx="8697912" cy="18478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678C97D4-C7EC-C559-6620-9EB9FFBCEC22}"/>
              </a:ext>
            </a:extLst>
          </p:cNvPr>
          <p:cNvSpPr/>
          <p:nvPr/>
        </p:nvSpPr>
        <p:spPr>
          <a:xfrm>
            <a:off x="3582504" y="5288722"/>
            <a:ext cx="5257800" cy="1066800"/>
          </a:xfrm>
          <a:prstGeom prst="rect">
            <a:avLst/>
          </a:prstGeom>
          <a:solidFill>
            <a:schemeClr val="bg1">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en-US" sz="2000" b="0" i="0" dirty="0">
                <a:solidFill>
                  <a:srgbClr val="000000"/>
                </a:solidFill>
                <a:latin typeface="Times New Roman"/>
                <a:cs typeface="Times New Roman"/>
              </a:rPr>
              <a:t>Once you Choose a Request Type the errors/warnings below will change based on type of request as you will see in the following slides.</a:t>
            </a:r>
          </a:p>
        </p:txBody>
      </p:sp>
      <p:sp>
        <p:nvSpPr>
          <p:cNvPr id="2" name="Arrow: Right 1">
            <a:extLst>
              <a:ext uri="{FF2B5EF4-FFF2-40B4-BE49-F238E27FC236}">
                <a16:creationId xmlns:a16="http://schemas.microsoft.com/office/drawing/2014/main" id="{4B3C997A-E18A-DB39-539C-5A3F7CE223BE}"/>
              </a:ext>
            </a:extLst>
          </p:cNvPr>
          <p:cNvSpPr/>
          <p:nvPr/>
        </p:nvSpPr>
        <p:spPr>
          <a:xfrm rot="18567188">
            <a:off x="825966" y="5239616"/>
            <a:ext cx="1056203" cy="2163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12EAC0C-3F79-B20A-76C9-2D4C23B61148}"/>
              </a:ext>
            </a:extLst>
          </p:cNvPr>
          <p:cNvSpPr/>
          <p:nvPr/>
        </p:nvSpPr>
        <p:spPr>
          <a:xfrm rot="7681572">
            <a:off x="7173776" y="1613010"/>
            <a:ext cx="838200" cy="19811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2D861C5E-2014-9EBC-2EA6-0D5D44E8F614}"/>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AFF90851-EB91-2EBB-A1ED-AD7A10A04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00" t="20357" r="19115" b="8499"/>
          <a:stretch>
            <a:fillRect/>
          </a:stretch>
        </p:blipFill>
        <p:spPr bwMode="auto">
          <a:xfrm>
            <a:off x="2351222" y="1190487"/>
            <a:ext cx="7489556" cy="4856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E9550C58-CD64-9C10-7559-358B8E818C5A}"/>
              </a:ext>
            </a:extLst>
          </p:cNvPr>
          <p:cNvSpPr/>
          <p:nvPr/>
        </p:nvSpPr>
        <p:spPr>
          <a:xfrm rot="10522701">
            <a:off x="4786236" y="1749311"/>
            <a:ext cx="914400" cy="2286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5A3ADACD-6AEC-7FB9-AE25-114105069DEE}"/>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1E8289A5-5465-3BB9-2D1E-814B5843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4" t="20357" r="21666" b="8499"/>
          <a:stretch>
            <a:fillRect/>
          </a:stretch>
        </p:blipFill>
        <p:spPr bwMode="auto">
          <a:xfrm>
            <a:off x="2440983" y="1050234"/>
            <a:ext cx="7310034" cy="5300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63D7523-56E6-684A-6516-D351EF619118}"/>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B3F34C96-E772-309F-5A35-4DBE1D773CA3}"/>
              </a:ext>
            </a:extLst>
          </p:cNvPr>
          <p:cNvSpPr>
            <a:spLocks noGrp="1" noChangeArrowheads="1"/>
          </p:cNvSpPr>
          <p:nvPr>
            <p:ph type="title"/>
          </p:nvPr>
        </p:nvSpPr>
        <p:spPr>
          <a:xfrm>
            <a:off x="484" y="-482"/>
            <a:ext cx="12194207" cy="1319695"/>
          </a:xfrm>
        </p:spPr>
        <p:txBody>
          <a:bodyPr>
            <a:normAutofit/>
          </a:bodyPr>
          <a:lstStyle/>
          <a:p>
            <a:pPr algn="ctr" eaLnBrk="1" hangingPunct="1"/>
            <a:r>
              <a:rPr lang="en-US" altLang="en-US" sz="3200" b="1" i="0" dirty="0">
                <a:solidFill>
                  <a:srgbClr val="000000"/>
                </a:solidFill>
                <a:latin typeface="Times New Roman"/>
                <a:cs typeface="Tahoma"/>
              </a:rPr>
              <a:t>Enabling Objectives</a:t>
            </a:r>
          </a:p>
        </p:txBody>
      </p:sp>
      <p:sp>
        <p:nvSpPr>
          <p:cNvPr id="5123" name="Rectangle 1027">
            <a:extLst>
              <a:ext uri="{FF2B5EF4-FFF2-40B4-BE49-F238E27FC236}">
                <a16:creationId xmlns:a16="http://schemas.microsoft.com/office/drawing/2014/main" id="{EF783679-4878-0188-A52F-CC3A7DCCF5D9}"/>
              </a:ext>
            </a:extLst>
          </p:cNvPr>
          <p:cNvSpPr>
            <a:spLocks noGrp="1" noChangeArrowheads="1"/>
          </p:cNvSpPr>
          <p:nvPr>
            <p:ph idx="1"/>
          </p:nvPr>
        </p:nvSpPr>
        <p:spPr>
          <a:xfrm>
            <a:off x="1066800" y="1219200"/>
            <a:ext cx="10058399" cy="5187950"/>
          </a:xfrm>
        </p:spPr>
        <p:txBody>
          <a:bodyPr vert="horz" lIns="91440" tIns="45720" rIns="91440" bIns="45720" rtlCol="0" anchor="t">
            <a:normAutofit/>
          </a:bodyPr>
          <a:lstStyle/>
          <a:p>
            <a:pPr eaLnBrk="1" hangingPunct="1"/>
            <a:r>
              <a:rPr lang="en-US" altLang="en-US" sz="2000" b="0" i="0" dirty="0">
                <a:solidFill>
                  <a:srgbClr val="000000"/>
                </a:solidFill>
                <a:latin typeface="Times New Roman"/>
                <a:cs typeface="Tahoma"/>
              </a:rPr>
              <a:t>STATE the purpose of the Fleet Reserve</a:t>
            </a:r>
          </a:p>
          <a:p>
            <a:pPr eaLnBrk="1" hangingPunct="1"/>
            <a:r>
              <a:rPr lang="en-US" altLang="en-US" sz="2000" b="0" i="0" dirty="0">
                <a:solidFill>
                  <a:srgbClr val="000000"/>
                </a:solidFill>
                <a:latin typeface="Times New Roman"/>
                <a:cs typeface="Tahoma"/>
              </a:rPr>
              <a:t>IDENTIFY personnel eligible for Fleet Reserve and retirement</a:t>
            </a:r>
          </a:p>
          <a:p>
            <a:pPr eaLnBrk="1" hangingPunct="1"/>
            <a:r>
              <a:rPr lang="en-US" altLang="en-US" sz="2000" b="0" i="0" dirty="0">
                <a:solidFill>
                  <a:srgbClr val="000000"/>
                </a:solidFill>
                <a:latin typeface="Times New Roman"/>
                <a:cs typeface="Tahoma"/>
              </a:rPr>
              <a:t>IDENTIFY the duties credited towards Active Service in the Armed Forces</a:t>
            </a:r>
          </a:p>
          <a:p>
            <a:pPr eaLnBrk="1" hangingPunct="1"/>
            <a:r>
              <a:rPr lang="en-US" altLang="en-US" sz="2000" b="0" i="0" dirty="0">
                <a:solidFill>
                  <a:srgbClr val="000000"/>
                </a:solidFill>
                <a:latin typeface="Times New Roman"/>
                <a:cs typeface="Tahoma"/>
              </a:rPr>
              <a:t>IDENTIFY the submission requirements for Fleet Reserve and Retirement requests</a:t>
            </a:r>
          </a:p>
          <a:p>
            <a:pPr eaLnBrk="1" hangingPunct="1"/>
            <a:r>
              <a:rPr lang="en-US" altLang="en-US" sz="2000" b="0" i="0" dirty="0">
                <a:solidFill>
                  <a:srgbClr val="000000"/>
                </a:solidFill>
                <a:latin typeface="Times New Roman"/>
                <a:cs typeface="Tahoma"/>
              </a:rPr>
              <a:t>IDENTIFY the non-disability Fleet Reserve retirement procedures</a:t>
            </a:r>
          </a:p>
          <a:p>
            <a:pPr eaLnBrk="1" hangingPunct="1"/>
            <a:r>
              <a:rPr lang="en-US" altLang="en-US" sz="2000" b="0" i="0" dirty="0">
                <a:solidFill>
                  <a:srgbClr val="000000"/>
                </a:solidFill>
                <a:latin typeface="Times New Roman"/>
                <a:cs typeface="Tahoma"/>
              </a:rPr>
              <a:t>IDENTIFY the steps for applying for Fleet Reserves and Retirement in NSIPS</a:t>
            </a:r>
          </a:p>
          <a:p>
            <a:pPr eaLnBrk="1" hangingPunct="1"/>
            <a:r>
              <a:rPr lang="en-US" altLang="en-US" sz="2000" b="0" i="0" dirty="0">
                <a:solidFill>
                  <a:srgbClr val="000000"/>
                </a:solidFill>
                <a:latin typeface="Times New Roman"/>
                <a:cs typeface="Tahoma"/>
              </a:rPr>
              <a:t>IDENTIFY how the Date Initial Entry Military Service (DIEMS) affects retirement</a:t>
            </a:r>
          </a:p>
          <a:p>
            <a:pPr eaLnBrk="1" hangingPunct="1"/>
            <a:r>
              <a:rPr lang="en-US" altLang="en-US" sz="2000" b="0" i="0" dirty="0">
                <a:solidFill>
                  <a:srgbClr val="000000"/>
                </a:solidFill>
                <a:latin typeface="Times New Roman"/>
                <a:cs typeface="Tahoma"/>
              </a:rPr>
              <a:t>LIST the military retirement plans in effect</a:t>
            </a:r>
          </a:p>
          <a:p>
            <a:pPr eaLnBrk="1" hangingPunct="1"/>
            <a:r>
              <a:rPr lang="en-US" altLang="en-US" sz="2000" b="0" i="0" dirty="0">
                <a:solidFill>
                  <a:srgbClr val="000000"/>
                </a:solidFill>
                <a:latin typeface="Times New Roman"/>
                <a:cs typeface="Tahoma"/>
              </a:rPr>
              <a:t>IDENTIFY the steps to compute retainer pay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F7DF6E71-A702-6DEA-51C8-010ECA468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33" t="20357" r="17500" b="8499"/>
          <a:stretch>
            <a:fillRect/>
          </a:stretch>
        </p:blipFill>
        <p:spPr bwMode="auto">
          <a:xfrm>
            <a:off x="2171700" y="1484611"/>
            <a:ext cx="7848600" cy="4529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1BE5C0D-0817-644E-F75F-9372527DCF8E}"/>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7ECCE-DDF2-595B-69B4-791BA72156D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68000C8-5582-F4C0-07AD-D32278A655F7}"/>
              </a:ext>
            </a:extLst>
          </p:cNvPr>
          <p:cNvSpPr txBox="1"/>
          <p:nvPr/>
        </p:nvSpPr>
        <p:spPr>
          <a:xfrm>
            <a:off x="6090219" y="1263374"/>
            <a:ext cx="5815754" cy="450828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Times New Roman"/>
                <a:ea typeface="Calibri"/>
                <a:cs typeface="Calibri"/>
              </a:rPr>
              <a:t>Prior to submission or routing</a:t>
            </a:r>
          </a:p>
          <a:p>
            <a:endParaRPr lang="en-US" sz="2000" dirty="0">
              <a:latin typeface="Times New Roman"/>
              <a:cs typeface="Calibri" panose="020F0502020204030204" pitchFamily="34" charset="0"/>
            </a:endParaRPr>
          </a:p>
          <a:p>
            <a:pPr marL="285750" indent="-285750">
              <a:buFont typeface="Arial" panose="020B0604020202020204" pitchFamily="34" charset="0"/>
              <a:buChar char="•"/>
            </a:pPr>
            <a:r>
              <a:rPr lang="en-US" sz="2000" dirty="0">
                <a:latin typeface="Times New Roman"/>
                <a:ea typeface="Calibri"/>
                <a:cs typeface="Calibri"/>
              </a:rPr>
              <a:t>Verify/Update Contact Information:</a:t>
            </a:r>
            <a:endParaRPr lang="en-US" sz="2000" dirty="0">
              <a:latin typeface="Times New Roman"/>
              <a:ea typeface="Calibri"/>
              <a:cs typeface="Calibri" panose="020F0502020204030204" pitchFamily="34" charset="0"/>
            </a:endParaRPr>
          </a:p>
          <a:p>
            <a:pPr marL="742950" lvl="1" indent="-285750">
              <a:buFont typeface="Arial" panose="020B0604020202020204" pitchFamily="34" charset="0"/>
              <a:buChar char="•"/>
            </a:pPr>
            <a:r>
              <a:rPr lang="en-US" sz="2000" dirty="0">
                <a:latin typeface="Times New Roman"/>
                <a:cs typeface="Calibri"/>
              </a:rPr>
              <a:t>Planned separation address</a:t>
            </a:r>
          </a:p>
          <a:p>
            <a:pPr marL="742950" lvl="1" indent="-285750">
              <a:buFont typeface="Arial" panose="020B0604020202020204" pitchFamily="34" charset="0"/>
              <a:buChar char="•"/>
            </a:pPr>
            <a:r>
              <a:rPr lang="en-US" sz="2000" dirty="0">
                <a:latin typeface="Times New Roman"/>
                <a:cs typeface="Calibri"/>
              </a:rPr>
              <a:t>Phone number</a:t>
            </a:r>
          </a:p>
          <a:p>
            <a:pPr marL="742950" lvl="1" indent="-285750">
              <a:buFont typeface="Arial" panose="020B0604020202020204" pitchFamily="34" charset="0"/>
              <a:buChar char="•"/>
            </a:pPr>
            <a:r>
              <a:rPr lang="en-US" sz="2000" dirty="0">
                <a:latin typeface="Times New Roman"/>
                <a:cs typeface="Calibri"/>
              </a:rPr>
              <a:t>Personal email</a:t>
            </a:r>
          </a:p>
          <a:p>
            <a:pPr marL="742950" lvl="1" indent="-285750">
              <a:buFont typeface="Arial" panose="020B0604020202020204" pitchFamily="34" charset="0"/>
              <a:buChar char="•"/>
            </a:pPr>
            <a:r>
              <a:rPr lang="en-US" sz="2000" dirty="0">
                <a:latin typeface="Times New Roman"/>
                <a:cs typeface="Calibri"/>
              </a:rPr>
              <a:t>Official email</a:t>
            </a:r>
          </a:p>
          <a:p>
            <a:pPr marL="742950" lvl="1" indent="-285750">
              <a:buFont typeface="Arial" panose="020B0604020202020204" pitchFamily="34" charset="0"/>
              <a:buChar char="•"/>
            </a:pPr>
            <a:r>
              <a:rPr lang="en-US" sz="2000" dirty="0">
                <a:latin typeface="Times New Roman"/>
                <a:cs typeface="Calibri"/>
              </a:rPr>
              <a:t>Command point of contact</a:t>
            </a:r>
          </a:p>
          <a:p>
            <a:pPr marL="742950" lvl="1" indent="-285750">
              <a:buFont typeface="Arial" panose="020B0604020202020204" pitchFamily="34" charset="0"/>
              <a:buChar char="•"/>
            </a:pPr>
            <a:r>
              <a:rPr lang="en-US" sz="2000" dirty="0">
                <a:latin typeface="Times New Roman"/>
                <a:cs typeface="Calibri"/>
              </a:rPr>
              <a:t>Reporting senior</a:t>
            </a:r>
          </a:p>
          <a:p>
            <a:pPr marL="285750" indent="-285750">
              <a:lnSpc>
                <a:spcPct val="120000"/>
              </a:lnSpc>
              <a:spcBef>
                <a:spcPts val="1000"/>
              </a:spcBef>
              <a:buFont typeface="Arial"/>
              <a:buChar char="•"/>
            </a:pPr>
            <a:r>
              <a:rPr lang="en-US" sz="2000" dirty="0">
                <a:latin typeface="Times New Roman"/>
                <a:cs typeface="Times New Roman"/>
              </a:rPr>
              <a:t>Messages from BUPERS/NPC:</a:t>
            </a:r>
          </a:p>
          <a:p>
            <a:pPr marL="742950" lvl="1" indent="-285750">
              <a:lnSpc>
                <a:spcPct val="120000"/>
              </a:lnSpc>
              <a:spcBef>
                <a:spcPts val="500"/>
              </a:spcBef>
              <a:buFont typeface="Arial"/>
              <a:buChar char="•"/>
            </a:pPr>
            <a:r>
              <a:rPr lang="en-US" sz="2000" dirty="0">
                <a:latin typeface="Times New Roman"/>
                <a:cs typeface="Times New Roman"/>
              </a:rPr>
              <a:t>Approval will be forwarded NLT 120 days prior to requested date via NSIPS on Member’s Fleet Reserve Request (attachments section)</a:t>
            </a:r>
            <a:endParaRPr lang="en-US" sz="2000" dirty="0"/>
          </a:p>
        </p:txBody>
      </p:sp>
      <p:sp>
        <p:nvSpPr>
          <p:cNvPr id="6" name="Rectangle 2">
            <a:extLst>
              <a:ext uri="{FF2B5EF4-FFF2-40B4-BE49-F238E27FC236}">
                <a16:creationId xmlns:a16="http://schemas.microsoft.com/office/drawing/2014/main" id="{656C0AE2-5780-16C7-D082-6E67ABF2FA1C}"/>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a:t>
            </a:r>
          </a:p>
        </p:txBody>
      </p:sp>
      <p:pic>
        <p:nvPicPr>
          <p:cNvPr id="12" name="Picture 11">
            <a:extLst>
              <a:ext uri="{FF2B5EF4-FFF2-40B4-BE49-F238E27FC236}">
                <a16:creationId xmlns:a16="http://schemas.microsoft.com/office/drawing/2014/main" id="{45722ECD-2DBD-DCC4-97F2-1437238AFF2C}"/>
              </a:ext>
            </a:extLst>
          </p:cNvPr>
          <p:cNvPicPr>
            <a:picLocks noChangeAspect="1"/>
          </p:cNvPicPr>
          <p:nvPr/>
        </p:nvPicPr>
        <p:blipFill>
          <a:blip r:embed="rId3"/>
          <a:stretch>
            <a:fillRect/>
          </a:stretch>
        </p:blipFill>
        <p:spPr>
          <a:xfrm>
            <a:off x="1016308" y="1086341"/>
            <a:ext cx="5073911" cy="5207268"/>
          </a:xfrm>
          <a:prstGeom prst="rect">
            <a:avLst/>
          </a:prstGeom>
        </p:spPr>
      </p:pic>
    </p:spTree>
    <p:extLst>
      <p:ext uri="{BB962C8B-B14F-4D97-AF65-F5344CB8AC3E}">
        <p14:creationId xmlns:p14="http://schemas.microsoft.com/office/powerpoint/2010/main" val="21883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4">
            <a:extLst>
              <a:ext uri="{FF2B5EF4-FFF2-40B4-BE49-F238E27FC236}">
                <a16:creationId xmlns:a16="http://schemas.microsoft.com/office/drawing/2014/main" id="{73A0DDEA-6F7E-78F3-2264-894EC2B9C9A6}"/>
              </a:ext>
            </a:extLst>
          </p:cNvPr>
          <p:cNvSpPr>
            <a:spLocks noGrp="1" noChangeArrowheads="1"/>
          </p:cNvSpPr>
          <p:nvPr>
            <p:ph idx="1"/>
          </p:nvPr>
        </p:nvSpPr>
        <p:spPr>
          <a:xfrm>
            <a:off x="1265583" y="1456635"/>
            <a:ext cx="9660835" cy="4267200"/>
          </a:xfrm>
        </p:spPr>
        <p:txBody>
          <a:bodyPr vert="horz" lIns="91440" tIns="45720" rIns="91440" bIns="45720" rtlCol="0" anchor="t">
            <a:normAutofit/>
          </a:bodyPr>
          <a:lstStyle/>
          <a:p>
            <a:pPr>
              <a:defRPr/>
            </a:pPr>
            <a:r>
              <a:rPr lang="en-US" altLang="en-US" sz="2000" b="0" i="0" dirty="0">
                <a:solidFill>
                  <a:srgbClr val="000000"/>
                </a:solidFill>
                <a:latin typeface="Times New Roman" panose="02020603050405020304" pitchFamily="18" charset="0"/>
                <a:ea typeface="Tahoma"/>
                <a:cs typeface="Times New Roman" panose="02020603050405020304" pitchFamily="18" charset="0"/>
              </a:rPr>
              <a:t>To cancel or modify a previously approved request processed in NSIPS </a:t>
            </a:r>
            <a:r>
              <a:rPr lang="en-US" altLang="en-US" sz="2000" b="0" i="0" dirty="0" err="1">
                <a:solidFill>
                  <a:srgbClr val="000000"/>
                </a:solidFill>
                <a:latin typeface="Times New Roman" panose="02020603050405020304" pitchFamily="18" charset="0"/>
                <a:ea typeface="Tahoma"/>
                <a:cs typeface="Times New Roman" panose="02020603050405020304" pitchFamily="18" charset="0"/>
              </a:rPr>
              <a:t>RnS</a:t>
            </a:r>
            <a:r>
              <a:rPr lang="en-US" altLang="en-US" sz="2000" b="0" i="0" dirty="0">
                <a:solidFill>
                  <a:srgbClr val="000000"/>
                </a:solidFill>
                <a:latin typeface="Times New Roman" panose="02020603050405020304" pitchFamily="18" charset="0"/>
                <a:ea typeface="Tahoma"/>
                <a:cs typeface="Times New Roman" panose="02020603050405020304" pitchFamily="18" charset="0"/>
              </a:rPr>
              <a:t>, the member will access the request and select either "modify" or "cancel" and reroute accordingly</a:t>
            </a:r>
            <a:endParaRPr lang="en-US" dirty="0">
              <a:latin typeface="Times New Roman" panose="02020603050405020304" pitchFamily="18" charset="0"/>
              <a:cs typeface="Times New Roman" panose="02020603050405020304" pitchFamily="18" charset="0"/>
            </a:endParaRPr>
          </a:p>
          <a:p>
            <a:pPr marL="0" indent="0">
              <a:buNone/>
              <a:defRPr/>
            </a:pPr>
            <a:endParaRPr lang="en-US" altLang="en-US"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defRPr/>
            </a:pPr>
            <a:r>
              <a:rPr lang="en-US" altLang="en-US" sz="2000" b="0" i="0" dirty="0">
                <a:solidFill>
                  <a:srgbClr val="000000"/>
                </a:solidFill>
                <a:latin typeface="Times New Roman" panose="02020603050405020304" pitchFamily="18" charset="0"/>
                <a:ea typeface="Tahoma"/>
                <a:cs typeface="Times New Roman" panose="02020603050405020304" pitchFamily="18" charset="0"/>
              </a:rPr>
              <a:t>To cancel or modify a previously approved request processed through NSIPS CIMS, CCCs should email an approved/signed Personnel Action Request (1306/7) to Enlisted_Active_Duty_Retirements@navy.mil for processing</a:t>
            </a:r>
          </a:p>
        </p:txBody>
      </p:sp>
      <p:sp>
        <p:nvSpPr>
          <p:cNvPr id="5" name="Rectangle 2">
            <a:extLst>
              <a:ext uri="{FF2B5EF4-FFF2-40B4-BE49-F238E27FC236}">
                <a16:creationId xmlns:a16="http://schemas.microsoft.com/office/drawing/2014/main" id="{FCDC6357-BEA6-EDD9-E924-C22DDE0574B3}"/>
              </a:ext>
            </a:extLst>
          </p:cNvPr>
          <p:cNvSpPr txBox="1">
            <a:spLocks noChangeArrowheads="1"/>
          </p:cNvSpPr>
          <p:nvPr/>
        </p:nvSpPr>
        <p:spPr>
          <a:xfrm>
            <a:off x="-828" y="-3313"/>
            <a:ext cx="12193655" cy="1268894"/>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0000"/>
                </a:solidFill>
                <a:latin typeface="Times New Roman"/>
                <a:cs typeface="Times New Roman"/>
              </a:rPr>
              <a:t>Fleet Reserve/Retirement</a:t>
            </a:r>
            <a:br>
              <a:rPr lang="en-US" altLang="en-US" sz="2800" dirty="0">
                <a:solidFill>
                  <a:srgbClr val="000000"/>
                </a:solidFill>
                <a:latin typeface="Calibri"/>
                <a:ea typeface="Calibri"/>
                <a:cs typeface="Times New Roman"/>
              </a:rPr>
            </a:br>
            <a:r>
              <a:rPr lang="en-US" altLang="en-US" sz="2000" dirty="0">
                <a:latin typeface="Times New Roman"/>
                <a:cs typeface="Times New Roman"/>
              </a:rPr>
              <a:t>Request (cancel/modify)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AD113B6-342A-4947-34ED-2663FA5E0E4D}"/>
              </a:ext>
            </a:extLst>
          </p:cNvPr>
          <p:cNvSpPr>
            <a:spLocks noGrp="1" noChangeArrowheads="1"/>
          </p:cNvSpPr>
          <p:nvPr>
            <p:ph type="title"/>
          </p:nvPr>
        </p:nvSpPr>
        <p:spPr>
          <a:xfrm>
            <a:off x="-1656" y="4970"/>
            <a:ext cx="12118008" cy="1202358"/>
          </a:xfrm>
        </p:spPr>
        <p:txBody>
          <a:bodyPr>
            <a:normAutofit/>
          </a:bodyPr>
          <a:lstStyle/>
          <a:p>
            <a:pPr algn="ctr"/>
            <a:r>
              <a:rPr lang="en-US" altLang="en-US" sz="3200" b="1" i="0" dirty="0">
                <a:solidFill>
                  <a:srgbClr val="000000"/>
                </a:solidFill>
                <a:latin typeface="Times New Roman"/>
                <a:cs typeface="Tahoma"/>
              </a:rPr>
              <a:t>Retirement Ceremonies</a:t>
            </a:r>
            <a:br>
              <a:rPr lang="en-US" altLang="en-US" sz="3200" b="1" dirty="0">
                <a:solidFill>
                  <a:srgbClr val="000000"/>
                </a:solidFill>
                <a:latin typeface="Times New Roman"/>
                <a:cs typeface="Tahoma"/>
              </a:rPr>
            </a:br>
            <a:r>
              <a:rPr lang="en-US" sz="2000" dirty="0">
                <a:solidFill>
                  <a:srgbClr val="000000"/>
                </a:solidFill>
                <a:latin typeface="Times New Roman"/>
                <a:cs typeface="Times New Roman"/>
              </a:rPr>
              <a:t>MILPERSMAN 1800-010</a:t>
            </a:r>
            <a:endParaRPr lang="en-US" altLang="en-US" sz="2000" b="1" i="0" dirty="0">
              <a:solidFill>
                <a:srgbClr val="000000"/>
              </a:solidFill>
              <a:latin typeface="Times New Roman"/>
              <a:cs typeface="Tahoma"/>
            </a:endParaRPr>
          </a:p>
        </p:txBody>
      </p:sp>
      <p:sp>
        <p:nvSpPr>
          <p:cNvPr id="41987" name="Rectangle 3">
            <a:extLst>
              <a:ext uri="{FF2B5EF4-FFF2-40B4-BE49-F238E27FC236}">
                <a16:creationId xmlns:a16="http://schemas.microsoft.com/office/drawing/2014/main" id="{A9E44B62-483A-F72E-551F-B0AFC9CA0ADE}"/>
              </a:ext>
            </a:extLst>
          </p:cNvPr>
          <p:cNvSpPr>
            <a:spLocks noGrp="1" noChangeArrowheads="1"/>
          </p:cNvSpPr>
          <p:nvPr>
            <p:ph idx="1"/>
          </p:nvPr>
        </p:nvSpPr>
        <p:spPr>
          <a:xfrm>
            <a:off x="1066800" y="1207052"/>
            <a:ext cx="10058400" cy="5251450"/>
          </a:xfrm>
        </p:spPr>
        <p:txBody>
          <a:bodyPr vert="horz" lIns="91440" tIns="45720" rIns="91440" bIns="45720" rtlCol="0" anchor="t">
            <a:normAutofit/>
          </a:bodyPr>
          <a:lstStyle/>
          <a:p>
            <a:pPr>
              <a:spcBef>
                <a:spcPts val="600"/>
              </a:spcBef>
            </a:pPr>
            <a:r>
              <a:rPr lang="en-US" altLang="en-US" sz="2000" b="0" i="0" dirty="0">
                <a:solidFill>
                  <a:srgbClr val="000000"/>
                </a:solidFill>
                <a:latin typeface="Times New Roman"/>
                <a:cs typeface="Tahoma"/>
              </a:rPr>
              <a:t>Ceremony:</a:t>
            </a:r>
            <a:endParaRPr lang="en-US" altLang="en-US" sz="2000" b="0" i="0">
              <a:solidFill>
                <a:srgbClr val="000000"/>
              </a:solidFill>
              <a:latin typeface="Times New Roman"/>
              <a:ea typeface="Calibri"/>
              <a:cs typeface="Tahoma"/>
            </a:endParaRPr>
          </a:p>
          <a:p>
            <a:pPr lvl="1">
              <a:spcBef>
                <a:spcPts val="600"/>
              </a:spcBef>
            </a:pPr>
            <a:r>
              <a:rPr lang="en-US" altLang="en-US" sz="2000" b="0" i="0" dirty="0">
                <a:solidFill>
                  <a:srgbClr val="000000"/>
                </a:solidFill>
                <a:latin typeface="Times New Roman"/>
                <a:cs typeface="Tahoma"/>
              </a:rPr>
              <a:t>Is a Sailor’s choice</a:t>
            </a:r>
            <a:endParaRPr lang="en-US" altLang="en-US" sz="2000" b="0" i="0">
              <a:solidFill>
                <a:srgbClr val="000000"/>
              </a:solidFill>
              <a:latin typeface="Times New Roman"/>
              <a:ea typeface="Calibri"/>
              <a:cs typeface="Tahoma"/>
            </a:endParaRPr>
          </a:p>
          <a:p>
            <a:pPr lvl="1">
              <a:spcBef>
                <a:spcPts val="600"/>
              </a:spcBef>
            </a:pPr>
            <a:r>
              <a:rPr lang="en-US" altLang="en-US" sz="2000" b="0" i="0" dirty="0">
                <a:solidFill>
                  <a:srgbClr val="000000"/>
                </a:solidFill>
                <a:latin typeface="Times New Roman"/>
                <a:cs typeface="Tahoma"/>
              </a:rPr>
              <a:t>May be sponsored by Sailor’s last permanent duty station, or can host their own</a:t>
            </a:r>
            <a:endParaRPr lang="en-US" altLang="en-US" sz="2000" b="0" i="0">
              <a:solidFill>
                <a:srgbClr val="000000"/>
              </a:solidFill>
              <a:latin typeface="Times New Roman"/>
              <a:ea typeface="Calibri"/>
              <a:cs typeface="Tahoma"/>
            </a:endParaRPr>
          </a:p>
          <a:p>
            <a:pPr lvl="1">
              <a:spcBef>
                <a:spcPts val="600"/>
              </a:spcBef>
            </a:pPr>
            <a:r>
              <a:rPr lang="en-US" altLang="en-US" sz="2000" b="0" i="0" dirty="0">
                <a:solidFill>
                  <a:srgbClr val="000000"/>
                </a:solidFill>
                <a:latin typeface="Times New Roman"/>
                <a:cs typeface="Tahoma"/>
              </a:rPr>
              <a:t>Is assigned a ceremony coordinator if command sponsored</a:t>
            </a:r>
            <a:endParaRPr lang="en-US" altLang="en-US" sz="2000" b="0" i="0">
              <a:solidFill>
                <a:srgbClr val="000000"/>
              </a:solidFill>
              <a:latin typeface="Times New Roman"/>
              <a:ea typeface="Calibri"/>
              <a:cs typeface="Tahoma"/>
            </a:endParaRPr>
          </a:p>
          <a:p>
            <a:pPr lvl="1">
              <a:spcBef>
                <a:spcPts val="600"/>
              </a:spcBef>
            </a:pPr>
            <a:r>
              <a:rPr lang="en-US" altLang="en-US" sz="2000" b="0" i="0" dirty="0">
                <a:solidFill>
                  <a:srgbClr val="000000"/>
                </a:solidFill>
                <a:latin typeface="Times New Roman"/>
                <a:cs typeface="Tahoma"/>
              </a:rPr>
              <a:t>Must request to CO in writing if command sponsored</a:t>
            </a:r>
            <a:endParaRPr lang="en-US" altLang="en-US" sz="2000" b="0" i="0">
              <a:solidFill>
                <a:srgbClr val="000000"/>
              </a:solidFill>
              <a:latin typeface="Times New Roman"/>
              <a:ea typeface="Calibri"/>
              <a:cs typeface="Tahoma"/>
            </a:endParaRPr>
          </a:p>
          <a:p>
            <a:pPr lvl="1">
              <a:spcBef>
                <a:spcPts val="600"/>
              </a:spcBef>
            </a:pPr>
            <a:endParaRPr lang="en-US" altLang="en-US" sz="2000" dirty="0">
              <a:latin typeface="Times New Roman"/>
              <a:cs typeface="Tahoma" panose="020B0604030504040204" pitchFamily="34" charset="0"/>
            </a:endParaRPr>
          </a:p>
          <a:p>
            <a:pPr>
              <a:spcBef>
                <a:spcPts val="600"/>
              </a:spcBef>
            </a:pPr>
            <a:r>
              <a:rPr lang="en-US" altLang="en-US" sz="2000" b="0" i="0" dirty="0">
                <a:solidFill>
                  <a:srgbClr val="000000"/>
                </a:solidFill>
                <a:latin typeface="Times New Roman"/>
                <a:cs typeface="Tahoma"/>
              </a:rPr>
              <a:t>CCC responsibilities:</a:t>
            </a:r>
            <a:endParaRPr lang="en-US" altLang="en-US" sz="2000" b="0" i="0">
              <a:solidFill>
                <a:srgbClr val="000000"/>
              </a:solidFill>
              <a:latin typeface="Times New Roman"/>
              <a:ea typeface="Calibri"/>
              <a:cs typeface="Tahoma"/>
            </a:endParaRPr>
          </a:p>
          <a:p>
            <a:pPr lvl="1">
              <a:spcBef>
                <a:spcPts val="600"/>
              </a:spcBef>
            </a:pPr>
            <a:r>
              <a:rPr lang="en-US" altLang="en-US" sz="2000" b="0" i="0" dirty="0">
                <a:solidFill>
                  <a:srgbClr val="000000"/>
                </a:solidFill>
                <a:latin typeface="Times New Roman"/>
                <a:cs typeface="Tahoma"/>
              </a:rPr>
              <a:t>Make sure all documents are prepared</a:t>
            </a:r>
            <a:endParaRPr lang="en-US" altLang="en-US" sz="2000" b="0" i="0">
              <a:solidFill>
                <a:srgbClr val="000000"/>
              </a:solidFill>
              <a:latin typeface="Times New Roman"/>
              <a:ea typeface="Calibri"/>
              <a:cs typeface="Tahoma"/>
            </a:endParaRPr>
          </a:p>
          <a:p>
            <a:pPr lvl="1">
              <a:spcBef>
                <a:spcPts val="600"/>
              </a:spcBef>
            </a:pPr>
            <a:r>
              <a:rPr lang="en-US" altLang="en-US" sz="2000" b="0" i="0" dirty="0">
                <a:solidFill>
                  <a:srgbClr val="000000"/>
                </a:solidFill>
                <a:latin typeface="Times New Roman"/>
                <a:cs typeface="Tahoma"/>
              </a:rPr>
              <a:t>Make sure </a:t>
            </a:r>
            <a:r>
              <a:rPr lang="en-US" altLang="en-US" sz="2000" b="0" i="0" u="sng" dirty="0">
                <a:solidFill>
                  <a:srgbClr val="000000"/>
                </a:solidFill>
                <a:latin typeface="Times New Roman"/>
                <a:cs typeface="Tahoma"/>
              </a:rPr>
              <a:t>command</a:t>
            </a:r>
            <a:r>
              <a:rPr lang="en-US" altLang="en-US" sz="2000" b="0" i="0" dirty="0">
                <a:solidFill>
                  <a:srgbClr val="000000"/>
                </a:solidFill>
                <a:latin typeface="Times New Roman"/>
                <a:cs typeface="Tahoma"/>
              </a:rPr>
              <a:t> issues U.S. flag on behalf of SECNAV</a:t>
            </a:r>
            <a:endParaRPr lang="en-US" altLang="en-US" sz="2000" b="0" i="0">
              <a:solidFill>
                <a:srgbClr val="000000"/>
              </a:solidFill>
              <a:latin typeface="Times New Roman"/>
              <a:ea typeface="Calibri"/>
              <a:cs typeface="Tahoma"/>
            </a:endParaRPr>
          </a:p>
          <a:p>
            <a:pPr lvl="2">
              <a:spcBef>
                <a:spcPts val="600"/>
              </a:spcBef>
            </a:pPr>
            <a:r>
              <a:rPr lang="en-US" altLang="en-US" sz="2000" b="0" i="0" dirty="0">
                <a:solidFill>
                  <a:srgbClr val="000000"/>
                </a:solidFill>
                <a:latin typeface="Times New Roman"/>
                <a:cs typeface="Tahoma"/>
              </a:rPr>
              <a:t>Authorized to use OPTAR funds to procure flags</a:t>
            </a:r>
            <a:endParaRPr lang="en-US" altLang="en-US" sz="2000" b="0" i="0">
              <a:solidFill>
                <a:srgbClr val="000000"/>
              </a:solidFill>
              <a:latin typeface="Times New Roman"/>
              <a:ea typeface="Calibri"/>
              <a:cs typeface="Tahoma"/>
            </a:endParaRPr>
          </a:p>
          <a:p>
            <a:pPr lvl="1">
              <a:spcBef>
                <a:spcPts val="600"/>
              </a:spcBef>
            </a:pPr>
            <a:r>
              <a:rPr lang="en-US" altLang="en-US" sz="2000" b="0" i="0" dirty="0">
                <a:solidFill>
                  <a:srgbClr val="000000"/>
                </a:solidFill>
                <a:latin typeface="Times New Roman"/>
                <a:cs typeface="Tahoma"/>
              </a:rPr>
              <a:t>Make yourself available to coordinator</a:t>
            </a:r>
            <a:endParaRPr lang="en-US" altLang="en-US" sz="2000" b="0" i="0">
              <a:solidFill>
                <a:srgbClr val="000000"/>
              </a:solidFill>
              <a:latin typeface="Times New Roman"/>
              <a:ea typeface="Calibri"/>
              <a:cs typeface="Tahoma"/>
            </a:endParaRPr>
          </a:p>
          <a:p>
            <a:pPr lvl="1">
              <a:spcBef>
                <a:spcPts val="600"/>
              </a:spcBef>
            </a:pPr>
            <a:r>
              <a:rPr lang="en-US" altLang="en-US" sz="2000" b="0" i="0" dirty="0">
                <a:solidFill>
                  <a:srgbClr val="000000"/>
                </a:solidFill>
                <a:latin typeface="Times New Roman"/>
                <a:cs typeface="Tahoma"/>
              </a:rPr>
              <a:t>Support with ordering letters of appreciation</a:t>
            </a:r>
            <a:endParaRPr lang="en-US" altLang="en-US" sz="2000" dirty="0">
              <a:latin typeface="Times New Roman"/>
              <a:cs typeface="Tahoma"/>
            </a:endParaRPr>
          </a:p>
          <a:p>
            <a:pPr lvl="1">
              <a:spcBef>
                <a:spcPts val="600"/>
              </a:spcBef>
            </a:pPr>
            <a:endParaRPr lang="en-US" altLang="en-US" b="0" i="0">
              <a:solidFill>
                <a:srgbClr val="000000"/>
              </a:solidFill>
              <a:latin typeface="Aptos" panose="02110004020202020204"/>
              <a:ea typeface="Calibri"/>
              <a:cs typeface="Tahoma" panose="020B060403050404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3AC2D447-3511-86CB-E59A-0EEC0112E009}"/>
              </a:ext>
            </a:extLst>
          </p:cNvPr>
          <p:cNvSpPr>
            <a:spLocks noGrp="1" noChangeArrowheads="1"/>
          </p:cNvSpPr>
          <p:nvPr>
            <p:ph idx="1"/>
          </p:nvPr>
        </p:nvSpPr>
        <p:spPr>
          <a:xfrm>
            <a:off x="1033670" y="1376363"/>
            <a:ext cx="10058400" cy="4525962"/>
          </a:xfrm>
        </p:spPr>
        <p:txBody>
          <a:bodyPr/>
          <a:lstStyle/>
          <a:p>
            <a:pPr eaLnBrk="1" hangingPunct="1"/>
            <a:r>
              <a:rPr lang="en-US" altLang="en-US" sz="2000" b="0" i="0" dirty="0">
                <a:solidFill>
                  <a:srgbClr val="000000"/>
                </a:solidFill>
                <a:latin typeface="Times New Roman" panose="02020603050405020304" pitchFamily="18" charset="0"/>
                <a:cs typeface="Times New Roman" panose="02020603050405020304" pitchFamily="18" charset="0"/>
              </a:rPr>
              <a:t>Date first enlisted/commissioned into any component of the armed forces:</a:t>
            </a:r>
          </a:p>
          <a:p>
            <a:pPr lvl="1" eaLnBrk="1" hangingPunct="1"/>
            <a:r>
              <a:rPr lang="en-US" altLang="en-US" sz="2000" b="0" i="0" dirty="0">
                <a:solidFill>
                  <a:srgbClr val="000000"/>
                </a:solidFill>
                <a:latin typeface="Times New Roman" panose="02020603050405020304" pitchFamily="18" charset="0"/>
                <a:cs typeface="Times New Roman" panose="02020603050405020304" pitchFamily="18" charset="0"/>
              </a:rPr>
              <a:t>Has no bearing on longevity for pay or years of service</a:t>
            </a:r>
          </a:p>
          <a:p>
            <a:pPr lvl="1" eaLnBrk="1" hangingPunct="1"/>
            <a:r>
              <a:rPr lang="en-US" altLang="en-US" sz="2000" b="0" i="0" dirty="0">
                <a:solidFill>
                  <a:srgbClr val="000000"/>
                </a:solidFill>
                <a:latin typeface="Times New Roman" panose="02020603050405020304" pitchFamily="18" charset="0"/>
                <a:cs typeface="Times New Roman" panose="02020603050405020304" pitchFamily="18" charset="0"/>
              </a:rPr>
              <a:t>Should never change; not adjusted for broken time or time lost</a:t>
            </a:r>
          </a:p>
          <a:p>
            <a:pPr lvl="1" eaLnBrk="1" hangingPunct="1"/>
            <a:r>
              <a:rPr lang="en-US" altLang="en-US" sz="2000" b="0" i="0" dirty="0">
                <a:solidFill>
                  <a:srgbClr val="000000"/>
                </a:solidFill>
                <a:latin typeface="Times New Roman" panose="02020603050405020304" pitchFamily="18" charset="0"/>
                <a:cs typeface="Times New Roman" panose="02020603050405020304" pitchFamily="18" charset="0"/>
              </a:rPr>
              <a:t>Determines a member’s retirement plan</a:t>
            </a:r>
          </a:p>
          <a:p>
            <a:pPr eaLnBrk="1" hangingPunct="1"/>
            <a:endParaRPr lang="en-US" alt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AA5780F-BEDD-677D-A786-18735C06092C}"/>
              </a:ext>
            </a:extLst>
          </p:cNvPr>
          <p:cNvSpPr txBox="1">
            <a:spLocks noChangeArrowheads="1"/>
          </p:cNvSpPr>
          <p:nvPr/>
        </p:nvSpPr>
        <p:spPr>
          <a:xfrm>
            <a:off x="-1656" y="4970"/>
            <a:ext cx="12118008" cy="12023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Times New Roman"/>
                <a:cs typeface="Tahoma"/>
              </a:rPr>
              <a:t>Retirement Plans</a:t>
            </a:r>
            <a:br>
              <a:rPr lang="en-US" altLang="en-US" sz="3200" b="1" dirty="0">
                <a:solidFill>
                  <a:srgbClr val="000000"/>
                </a:solidFill>
                <a:latin typeface="Times New Roman"/>
                <a:cs typeface="Tahoma"/>
              </a:rPr>
            </a:br>
            <a:r>
              <a:rPr lang="en-US" altLang="en-US" sz="2000" dirty="0">
                <a:solidFill>
                  <a:srgbClr val="000000"/>
                </a:solidFill>
                <a:latin typeface="Times New Roman"/>
                <a:cs typeface="Tahoma"/>
              </a:rPr>
              <a:t>Date of Initial Entry into Military Service (DIEMS)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3670" y="1021799"/>
            <a:ext cx="10058400" cy="707886"/>
          </a:xfrm>
          <a:prstGeom prst="rect">
            <a:avLst/>
          </a:prstGeom>
          <a:noFill/>
        </p:spPr>
        <p:txBody>
          <a:bodyPr wrap="square" rtlCol="0">
            <a:spAutoFit/>
          </a:bodyPr>
          <a:lstStyle/>
          <a:p>
            <a:pPr marL="342900" indent="-342900">
              <a:buFont typeface="Arial" panose="020B0604020202020204" pitchFamily="34" charset="0"/>
              <a:buChar char="•"/>
            </a:pPr>
            <a:r>
              <a:rPr lang="en-US" sz="2000" b="0" i="0" dirty="0">
                <a:solidFill>
                  <a:srgbClr val="000000"/>
                </a:solidFill>
                <a:latin typeface="Times New Roman" panose="02020603050405020304" pitchFamily="18" charset="0"/>
                <a:cs typeface="Times New Roman" panose="02020603050405020304" pitchFamily="18" charset="0"/>
              </a:rPr>
              <a:t>Retirement Calculators </a:t>
            </a:r>
          </a:p>
          <a:p>
            <a:pPr marL="800100" lvl="1" indent="-342900">
              <a:buFont typeface="Arial" panose="020B0604020202020204" pitchFamily="34" charset="0"/>
              <a:buChar char="•"/>
            </a:pPr>
            <a:r>
              <a:rPr lang="en-US" sz="2000" b="0" i="0" dirty="0">
                <a:solidFill>
                  <a:srgbClr val="000000"/>
                </a:solidFill>
                <a:latin typeface="Times New Roman" panose="02020603050405020304" pitchFamily="18" charset="0"/>
                <a:cs typeface="Times New Roman" panose="02020603050405020304" pitchFamily="18" charset="0"/>
              </a:rPr>
              <a:t>https://militarypay.defense.gov/Calculators/</a:t>
            </a:r>
          </a:p>
        </p:txBody>
      </p:sp>
      <p:graphicFrame>
        <p:nvGraphicFramePr>
          <p:cNvPr id="6" name="Table 5">
            <a:extLst>
              <a:ext uri="{FF2B5EF4-FFF2-40B4-BE49-F238E27FC236}">
                <a16:creationId xmlns:a16="http://schemas.microsoft.com/office/drawing/2014/main" id="{80282CA2-8392-B85F-5A82-737A72245AD8}"/>
              </a:ext>
            </a:extLst>
          </p:cNvPr>
          <p:cNvGraphicFramePr>
            <a:graphicFrameLocks noGrp="1"/>
          </p:cNvGraphicFramePr>
          <p:nvPr>
            <p:extLst>
              <p:ext uri="{D42A27DB-BD31-4B8C-83A1-F6EECF244321}">
                <p14:modId xmlns:p14="http://schemas.microsoft.com/office/powerpoint/2010/main" val="3314957142"/>
              </p:ext>
            </p:extLst>
          </p:nvPr>
        </p:nvGraphicFramePr>
        <p:xfrm>
          <a:off x="2895600" y="1816514"/>
          <a:ext cx="6400800" cy="4496756"/>
        </p:xfrm>
        <a:graphic>
          <a:graphicData uri="http://schemas.openxmlformats.org/drawingml/2006/table">
            <a:tbl>
              <a:tblPr/>
              <a:tblGrid>
                <a:gridCol w="1827199">
                  <a:extLst>
                    <a:ext uri="{9D8B030D-6E8A-4147-A177-3AD203B41FA5}">
                      <a16:colId xmlns:a16="http://schemas.microsoft.com/office/drawing/2014/main" val="4090891484"/>
                    </a:ext>
                  </a:extLst>
                </a:gridCol>
                <a:gridCol w="4573601">
                  <a:extLst>
                    <a:ext uri="{9D8B030D-6E8A-4147-A177-3AD203B41FA5}">
                      <a16:colId xmlns:a16="http://schemas.microsoft.com/office/drawing/2014/main" val="1314950461"/>
                    </a:ext>
                  </a:extLst>
                </a:gridCol>
              </a:tblGrid>
              <a:tr h="215103">
                <a:tc>
                  <a:txBody>
                    <a:bodyPr/>
                    <a:lstStyle/>
                    <a:p>
                      <a:pPr algn="ctr" rtl="0" fontAlgn="ctr"/>
                      <a:r>
                        <a:rPr lang="en-US" sz="1600" b="1" i="0" u="none" strike="noStrike">
                          <a:solidFill>
                            <a:srgbClr val="000000"/>
                          </a:solidFill>
                          <a:effectLst/>
                          <a:latin typeface="Calibri" panose="020F0502020204030204" pitchFamily="34" charset="0"/>
                        </a:rPr>
                        <a:t>Retirement Plan</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alpha val="79000"/>
                      </a:srgbClr>
                    </a:solidFill>
                  </a:tcPr>
                </a:tc>
                <a:tc>
                  <a:txBody>
                    <a:bodyPr/>
                    <a:lstStyle/>
                    <a:p>
                      <a:pPr algn="ctr" rtl="0" fontAlgn="ctr"/>
                      <a:r>
                        <a:rPr lang="en-US" sz="1600" b="1" i="0" u="none" strike="noStrike">
                          <a:solidFill>
                            <a:srgbClr val="000000"/>
                          </a:solidFill>
                          <a:effectLst/>
                          <a:latin typeface="Calibri" panose="020F0502020204030204" pitchFamily="34" charset="0"/>
                        </a:rPr>
                        <a:t>Criteria to Receive</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alpha val="79000"/>
                      </a:srgbClr>
                    </a:solidFill>
                  </a:tcPr>
                </a:tc>
                <a:extLst>
                  <a:ext uri="{0D108BD9-81ED-4DB2-BD59-A6C34878D82A}">
                    <a16:rowId xmlns:a16="http://schemas.microsoft.com/office/drawing/2014/main" val="2856347237"/>
                  </a:ext>
                </a:extLst>
              </a:tr>
              <a:tr h="215103">
                <a:tc>
                  <a:txBody>
                    <a:bodyPr/>
                    <a:lstStyle/>
                    <a:p>
                      <a:pPr algn="ctr" rtl="0"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Final Pay</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tc>
                  <a:txBody>
                    <a:bodyPr/>
                    <a:lstStyle/>
                    <a:p>
                      <a:pPr algn="ctr" rtl="0" fontAlgn="ctr"/>
                      <a:r>
                        <a:rPr lang="en-US" sz="1600" b="0" i="0" u="none" strike="noStrike">
                          <a:solidFill>
                            <a:srgbClr val="000000"/>
                          </a:solidFill>
                          <a:effectLst/>
                          <a:latin typeface="Times New Roman" panose="02020603050405020304" pitchFamily="18" charset="0"/>
                          <a:cs typeface="Times New Roman" panose="02020603050405020304" pitchFamily="18" charset="0"/>
                        </a:rPr>
                        <a:t>Entry before September 8, 1980</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extLst>
                  <a:ext uri="{0D108BD9-81ED-4DB2-BD59-A6C34878D82A}">
                    <a16:rowId xmlns:a16="http://schemas.microsoft.com/office/drawing/2014/main" val="529193347"/>
                  </a:ext>
                </a:extLst>
              </a:tr>
              <a:tr h="1260743">
                <a:tc>
                  <a:txBody>
                    <a:bodyPr/>
                    <a:lstStyle/>
                    <a:p>
                      <a:pPr algn="ctr" rtl="0"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High-36</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tc>
                  <a:txBody>
                    <a:bodyPr/>
                    <a:lstStyle/>
                    <a:p>
                      <a:pPr algn="ctr" rtl="0"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Entry on or after September 8, 1980, but before </a:t>
                      </a:r>
                    </a:p>
                    <a:p>
                      <a:pPr algn="ctr" rtl="0"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August 1, 1986 OR Entered on or after August 1, 1986, and did not choose the Career Status Bonus and REDUX retirement system</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extLst>
                  <a:ext uri="{0D108BD9-81ED-4DB2-BD59-A6C34878D82A}">
                    <a16:rowId xmlns:a16="http://schemas.microsoft.com/office/drawing/2014/main" val="3671122119"/>
                  </a:ext>
                </a:extLst>
              </a:tr>
              <a:tr h="842486">
                <a:tc>
                  <a:txBody>
                    <a:bodyPr/>
                    <a:lstStyle/>
                    <a:p>
                      <a:pPr algn="ctr" rtl="0" fontAlgn="ctr"/>
                      <a:r>
                        <a:rPr lang="en-US" sz="1600" b="0" i="0" u="none" strike="noStrike">
                          <a:solidFill>
                            <a:srgbClr val="000000"/>
                          </a:solidFill>
                          <a:effectLst/>
                          <a:latin typeface="Times New Roman" panose="02020603050405020304" pitchFamily="18" charset="0"/>
                          <a:cs typeface="Times New Roman" panose="02020603050405020304" pitchFamily="18" charset="0"/>
                        </a:rPr>
                        <a:t>CSB/REDUX</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tc>
                  <a:txBody>
                    <a:bodyPr/>
                    <a:lstStyle/>
                    <a:p>
                      <a:pPr algn="ctr" rtl="0"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Entered on or after August 1, 1986, but before </a:t>
                      </a:r>
                    </a:p>
                    <a:p>
                      <a:pPr algn="ctr" rtl="0"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January 1, 2003 AND elected to receive the Career Status Bonus</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extLst>
                  <a:ext uri="{0D108BD9-81ED-4DB2-BD59-A6C34878D82A}">
                    <a16:rowId xmlns:a16="http://schemas.microsoft.com/office/drawing/2014/main" val="444045380"/>
                  </a:ext>
                </a:extLst>
              </a:tr>
              <a:tr h="1260743">
                <a:tc>
                  <a:txBody>
                    <a:bodyPr/>
                    <a:lstStyle/>
                    <a:p>
                      <a:pPr algn="ctr" rtl="0" fontAlgn="ctr"/>
                      <a:r>
                        <a:rPr lang="en-US" sz="1600" b="0" i="0" u="none" strike="noStrike">
                          <a:solidFill>
                            <a:srgbClr val="000000"/>
                          </a:solidFill>
                          <a:effectLst/>
                          <a:latin typeface="Times New Roman" panose="02020603050405020304" pitchFamily="18" charset="0"/>
                          <a:cs typeface="Times New Roman" panose="02020603050405020304" pitchFamily="18" charset="0"/>
                        </a:rPr>
                        <a:t>Blended Retirement System (BRS)</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tc>
                  <a:txBody>
                    <a:bodyPr/>
                    <a:lstStyle/>
                    <a:p>
                      <a:pPr algn="ctr" rtl="0"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Entered the Uniformed Services for the first time on or after January 1, 2018 (automatic enrollment), or entered before December 31, 2017 and elected to opt into BRS during the opt-in period</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extLst>
                  <a:ext uri="{0D108BD9-81ED-4DB2-BD59-A6C34878D82A}">
                    <a16:rowId xmlns:a16="http://schemas.microsoft.com/office/drawing/2014/main" val="3263104181"/>
                  </a:ext>
                </a:extLst>
              </a:tr>
              <a:tr h="633360">
                <a:tc>
                  <a:txBody>
                    <a:bodyPr/>
                    <a:lstStyle/>
                    <a:p>
                      <a:pPr algn="ctr" rtl="0" fontAlgn="ctr"/>
                      <a:r>
                        <a:rPr lang="en-US" sz="1600" b="0" i="0" u="none" strike="noStrike">
                          <a:solidFill>
                            <a:srgbClr val="000000"/>
                          </a:solidFill>
                          <a:effectLst/>
                          <a:latin typeface="Times New Roman" panose="02020603050405020304" pitchFamily="18" charset="0"/>
                          <a:cs typeface="Times New Roman" panose="02020603050405020304" pitchFamily="18" charset="0"/>
                        </a:rPr>
                        <a:t>Disability</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tc>
                  <a:txBody>
                    <a:bodyPr/>
                    <a:lstStyle/>
                    <a:p>
                      <a:pPr algn="ctr" rtl="0" fontAlgn="ctr"/>
                      <a:r>
                        <a:rPr lang="en-US" sz="1600" b="0" i="0" u="none" strike="noStrike" dirty="0">
                          <a:solidFill>
                            <a:srgbClr val="000000"/>
                          </a:solidFill>
                          <a:effectLst/>
                          <a:latin typeface="Times New Roman" panose="02020603050405020304" pitchFamily="18" charset="0"/>
                          <a:cs typeface="Times New Roman" panose="02020603050405020304" pitchFamily="18" charset="0"/>
                        </a:rPr>
                        <a:t>Determined medically unfit for continued service with a DoD disability rating of at least 30%</a:t>
                      </a:r>
                    </a:p>
                  </a:txBody>
                  <a:tcPr marL="5872" marR="5872" marT="58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alpha val="79000"/>
                      </a:srgbClr>
                    </a:solidFill>
                  </a:tcPr>
                </a:tc>
                <a:extLst>
                  <a:ext uri="{0D108BD9-81ED-4DB2-BD59-A6C34878D82A}">
                    <a16:rowId xmlns:a16="http://schemas.microsoft.com/office/drawing/2014/main" val="1523289862"/>
                  </a:ext>
                </a:extLst>
              </a:tr>
            </a:tbl>
          </a:graphicData>
        </a:graphic>
      </p:graphicFrame>
      <p:sp>
        <p:nvSpPr>
          <p:cNvPr id="4" name="Rectangle 2">
            <a:extLst>
              <a:ext uri="{FF2B5EF4-FFF2-40B4-BE49-F238E27FC236}">
                <a16:creationId xmlns:a16="http://schemas.microsoft.com/office/drawing/2014/main" id="{952B4CF3-8A41-4C97-CA22-F92FAA4950E9}"/>
              </a:ext>
            </a:extLst>
          </p:cNvPr>
          <p:cNvSpPr txBox="1">
            <a:spLocks noChangeArrowheads="1"/>
          </p:cNvSpPr>
          <p:nvPr/>
        </p:nvSpPr>
        <p:spPr>
          <a:xfrm>
            <a:off x="-1656" y="4970"/>
            <a:ext cx="12118008" cy="1368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Times New Roman"/>
                <a:cs typeface="Tahoma"/>
              </a:rPr>
              <a:t>Retirement Plans</a:t>
            </a:r>
            <a:br>
              <a:rPr lang="en-US" altLang="en-US" sz="3200" b="1" dirty="0">
                <a:solidFill>
                  <a:srgbClr val="000000"/>
                </a:solidFill>
                <a:latin typeface="Times New Roman"/>
                <a:cs typeface="Tahoma"/>
              </a:rPr>
            </a:br>
            <a:endParaRPr lang="en-US" altLang="en-US" sz="2000">
              <a:solidFill>
                <a:srgbClr val="000000"/>
              </a:solidFill>
              <a:latin typeface="Times New Roman"/>
              <a:cs typeface="Tahom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B311160-4621-FA42-E1A7-0BEF5A89E856}"/>
              </a:ext>
            </a:extLst>
          </p:cNvPr>
          <p:cNvGraphicFramePr>
            <a:graphicFrameLocks noGrp="1"/>
          </p:cNvGraphicFramePr>
          <p:nvPr>
            <p:extLst>
              <p:ext uri="{D42A27DB-BD31-4B8C-83A1-F6EECF244321}">
                <p14:modId xmlns:p14="http://schemas.microsoft.com/office/powerpoint/2010/main" val="3756755330"/>
              </p:ext>
            </p:extLst>
          </p:nvPr>
        </p:nvGraphicFramePr>
        <p:xfrm>
          <a:off x="2895600" y="1343024"/>
          <a:ext cx="6400798" cy="3457575"/>
        </p:xfrm>
        <a:graphic>
          <a:graphicData uri="http://schemas.openxmlformats.org/drawingml/2006/table">
            <a:tbl>
              <a:tblPr/>
              <a:tblGrid>
                <a:gridCol w="2165830">
                  <a:extLst>
                    <a:ext uri="{9D8B030D-6E8A-4147-A177-3AD203B41FA5}">
                      <a16:colId xmlns:a16="http://schemas.microsoft.com/office/drawing/2014/main" val="1318851815"/>
                    </a:ext>
                  </a:extLst>
                </a:gridCol>
                <a:gridCol w="1856425">
                  <a:extLst>
                    <a:ext uri="{9D8B030D-6E8A-4147-A177-3AD203B41FA5}">
                      <a16:colId xmlns:a16="http://schemas.microsoft.com/office/drawing/2014/main" val="1229966732"/>
                    </a:ext>
                  </a:extLst>
                </a:gridCol>
                <a:gridCol w="1237616">
                  <a:extLst>
                    <a:ext uri="{9D8B030D-6E8A-4147-A177-3AD203B41FA5}">
                      <a16:colId xmlns:a16="http://schemas.microsoft.com/office/drawing/2014/main" val="1833754601"/>
                    </a:ext>
                  </a:extLst>
                </a:gridCol>
                <a:gridCol w="1140927">
                  <a:extLst>
                    <a:ext uri="{9D8B030D-6E8A-4147-A177-3AD203B41FA5}">
                      <a16:colId xmlns:a16="http://schemas.microsoft.com/office/drawing/2014/main" val="1072228764"/>
                    </a:ext>
                  </a:extLst>
                </a:gridCol>
              </a:tblGrid>
              <a:tr h="300471">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Years of Service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Final/High 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 BRS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REDUX%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71242315"/>
                  </a:ext>
                </a:extLst>
              </a:tr>
              <a:tr h="300471">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480710"/>
                  </a:ext>
                </a:extLst>
              </a:tr>
              <a:tr h="300471">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8477794"/>
                  </a:ext>
                </a:extLst>
              </a:tr>
              <a:tr h="300471">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3569160"/>
                  </a:ext>
                </a:extLst>
              </a:tr>
              <a:tr h="300471">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16881"/>
                  </a:ext>
                </a:extLst>
              </a:tr>
              <a:tr h="300471">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941709"/>
                  </a:ext>
                </a:extLst>
              </a:tr>
              <a:tr h="300471">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709508"/>
                  </a:ext>
                </a:extLst>
              </a:tr>
              <a:tr h="300471">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3499866"/>
                  </a:ext>
                </a:extLst>
              </a:tr>
              <a:tr h="300471">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4288130"/>
                  </a:ext>
                </a:extLst>
              </a:tr>
              <a:tr h="300471">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8834642"/>
                  </a:ext>
                </a:extLst>
              </a:tr>
              <a:tr h="300471">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102.5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102.5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59888"/>
                  </a:ext>
                </a:extLst>
              </a:tr>
            </a:tbl>
          </a:graphicData>
        </a:graphic>
      </p:graphicFrame>
      <p:sp>
        <p:nvSpPr>
          <p:cNvPr id="6" name="Rectangle 2">
            <a:extLst>
              <a:ext uri="{FF2B5EF4-FFF2-40B4-BE49-F238E27FC236}">
                <a16:creationId xmlns:a16="http://schemas.microsoft.com/office/drawing/2014/main" id="{02760C4D-4FBF-18E6-8239-9E87F6CFFD9D}"/>
              </a:ext>
            </a:extLst>
          </p:cNvPr>
          <p:cNvSpPr txBox="1">
            <a:spLocks noChangeArrowheads="1"/>
          </p:cNvSpPr>
          <p:nvPr/>
        </p:nvSpPr>
        <p:spPr>
          <a:xfrm>
            <a:off x="-1656" y="4970"/>
            <a:ext cx="12118008" cy="1368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Times New Roman"/>
                <a:cs typeface="Tahoma"/>
              </a:rPr>
              <a:t>Retirement Plans</a:t>
            </a:r>
            <a:br>
              <a:rPr lang="en-US" altLang="en-US" sz="3200" b="1" dirty="0">
                <a:solidFill>
                  <a:srgbClr val="000000"/>
                </a:solidFill>
                <a:latin typeface="Times New Roman"/>
                <a:cs typeface="Tahoma"/>
              </a:rPr>
            </a:br>
            <a:r>
              <a:rPr lang="en-US" altLang="en-US" sz="2000" dirty="0">
                <a:solidFill>
                  <a:srgbClr val="000000"/>
                </a:solidFill>
                <a:latin typeface="Times New Roman"/>
                <a:cs typeface="Tahoma"/>
              </a:rPr>
              <a:t>Comparisons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040D03B-6978-9B8F-70C8-1FD1E15303A9}"/>
              </a:ext>
            </a:extLst>
          </p:cNvPr>
          <p:cNvGraphicFramePr>
            <a:graphicFrameLocks noGrp="1"/>
          </p:cNvGraphicFramePr>
          <p:nvPr>
            <p:extLst>
              <p:ext uri="{D42A27DB-BD31-4B8C-83A1-F6EECF244321}">
                <p14:modId xmlns:p14="http://schemas.microsoft.com/office/powerpoint/2010/main" val="1489936528"/>
              </p:ext>
            </p:extLst>
          </p:nvPr>
        </p:nvGraphicFramePr>
        <p:xfrm>
          <a:off x="1981200" y="1332948"/>
          <a:ext cx="8229600" cy="4786974"/>
        </p:xfrm>
        <a:graphic>
          <a:graphicData uri="http://schemas.openxmlformats.org/drawingml/2006/table">
            <a:tbl>
              <a:tblPr/>
              <a:tblGrid>
                <a:gridCol w="3938903">
                  <a:extLst>
                    <a:ext uri="{9D8B030D-6E8A-4147-A177-3AD203B41FA5}">
                      <a16:colId xmlns:a16="http://schemas.microsoft.com/office/drawing/2014/main" val="2935761858"/>
                    </a:ext>
                  </a:extLst>
                </a:gridCol>
                <a:gridCol w="4290697">
                  <a:extLst>
                    <a:ext uri="{9D8B030D-6E8A-4147-A177-3AD203B41FA5}">
                      <a16:colId xmlns:a16="http://schemas.microsoft.com/office/drawing/2014/main" val="506351181"/>
                    </a:ext>
                  </a:extLst>
                </a:gridCol>
              </a:tblGrid>
              <a:tr h="777944">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HIGH 3</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BRS</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013847865"/>
                  </a:ext>
                </a:extLst>
              </a:tr>
              <a:tr h="777944">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DIEMS on or after 8 Sep 80</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  DIEMS on or after 1 Jan 2018 or entered before December 31, 2017 and elected to opt into BRS during the opt-in period</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539678"/>
                  </a:ext>
                </a:extLst>
              </a:tr>
              <a:tr h="777944">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2.5% times the number of years of service times the average of the member’s highest 36 months of basic pay</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  2.0% times the number of years of service times the member’s highest 36 months of basic pay</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489864"/>
                  </a:ext>
                </a:extLst>
              </a:tr>
              <a:tr h="777944">
                <a:tc>
                  <a:txBody>
                    <a:bodyPr/>
                    <a:lstStyle/>
                    <a:p>
                      <a:pPr algn="ctr" fontAlgn="ctr"/>
                      <a:r>
                        <a:rPr lang="en-US" sz="2000" b="0" i="0" u="none" strike="noStrike">
                          <a:solidFill>
                            <a:srgbClr val="000000"/>
                          </a:solidFill>
                          <a:effectLst/>
                          <a:latin typeface="Times New Roman" panose="02020603050405020304" pitchFamily="18" charset="0"/>
                          <a:cs typeface="Times New Roman" panose="02020603050405020304" pitchFamily="18" charset="0"/>
                        </a:rPr>
                        <a:t>+2.5% every year over 20 years</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  TSP matching up to 5%</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3367788"/>
                  </a:ext>
                </a:extLst>
              </a:tr>
              <a:tr h="777944">
                <a:tc>
                  <a:txBody>
                    <a:bodyPr/>
                    <a:lstStyle/>
                    <a:p>
                      <a:pPr algn="ctr" fontAlgn="ct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Times New Roman" panose="02020603050405020304" pitchFamily="18" charset="0"/>
                          <a:cs typeface="Times New Roman" panose="02020603050405020304" pitchFamily="18" charset="0"/>
                        </a:rPr>
                        <a:t>  Continuation Pay</a:t>
                      </a:r>
                    </a:p>
                  </a:txBody>
                  <a:tcPr marL="7371" marR="7371" marT="7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4394913"/>
                  </a:ext>
                </a:extLst>
              </a:tr>
            </a:tbl>
          </a:graphicData>
        </a:graphic>
      </p:graphicFrame>
      <p:sp>
        <p:nvSpPr>
          <p:cNvPr id="6" name="Rectangle 2">
            <a:extLst>
              <a:ext uri="{FF2B5EF4-FFF2-40B4-BE49-F238E27FC236}">
                <a16:creationId xmlns:a16="http://schemas.microsoft.com/office/drawing/2014/main" id="{4CF0E6AF-A352-A4E0-A973-FFDED86CA2C5}"/>
              </a:ext>
            </a:extLst>
          </p:cNvPr>
          <p:cNvSpPr txBox="1">
            <a:spLocks noChangeArrowheads="1"/>
          </p:cNvSpPr>
          <p:nvPr/>
        </p:nvSpPr>
        <p:spPr>
          <a:xfrm>
            <a:off x="-1656" y="4970"/>
            <a:ext cx="12118008" cy="1368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Times New Roman"/>
                <a:cs typeface="Tahoma"/>
              </a:rPr>
              <a:t>Retirement Plans</a:t>
            </a:r>
            <a:br>
              <a:rPr lang="en-US" altLang="en-US" sz="3200" b="1" dirty="0">
                <a:solidFill>
                  <a:srgbClr val="000000"/>
                </a:solidFill>
                <a:latin typeface="Times New Roman"/>
                <a:cs typeface="Tahoma"/>
              </a:rPr>
            </a:br>
            <a:r>
              <a:rPr lang="en-US" altLang="en-US" sz="2000" dirty="0">
                <a:solidFill>
                  <a:srgbClr val="000000"/>
                </a:solidFill>
                <a:latin typeface="Times New Roman"/>
                <a:cs typeface="Tahoma"/>
              </a:rPr>
              <a:t>Plans breakdown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76162-FE24-DF8C-C3CC-EDD49FE965B2}"/>
            </a:ext>
          </a:extLst>
        </p:cNvPr>
        <p:cNvGrpSpPr/>
        <p:nvPr/>
      </p:nvGrpSpPr>
      <p:grpSpPr>
        <a:xfrm>
          <a:off x="0" y="0"/>
          <a:ext cx="0" cy="0"/>
          <a:chOff x="0" y="0"/>
          <a:chExt cx="0" cy="0"/>
        </a:xfrm>
      </p:grpSpPr>
      <p:sp>
        <p:nvSpPr>
          <p:cNvPr id="31747" name="Rectangle 3">
            <a:extLst>
              <a:ext uri="{FF2B5EF4-FFF2-40B4-BE49-F238E27FC236}">
                <a16:creationId xmlns:a16="http://schemas.microsoft.com/office/drawing/2014/main" id="{A9FE88C2-720B-DE1E-5BDD-1A6942A687CE}"/>
              </a:ext>
            </a:extLst>
          </p:cNvPr>
          <p:cNvSpPr>
            <a:spLocks noGrp="1" noChangeArrowheads="1"/>
          </p:cNvSpPr>
          <p:nvPr>
            <p:ph idx="1"/>
          </p:nvPr>
        </p:nvSpPr>
        <p:spPr>
          <a:xfrm>
            <a:off x="1033670" y="1287497"/>
            <a:ext cx="10058400" cy="4525962"/>
          </a:xfrm>
        </p:spPr>
        <p:txBody>
          <a:bodyPr>
            <a:normAutofit fontScale="92500" lnSpcReduction="10000"/>
          </a:bodyPr>
          <a:lstStyle/>
          <a:p>
            <a:pPr defTabSz="930275">
              <a:spcBef>
                <a:spcPts val="1225"/>
              </a:spcBef>
              <a:defRPr/>
            </a:pPr>
            <a:r>
              <a:rPr lang="en-US" sz="2000" b="0" i="0" dirty="0">
                <a:solidFill>
                  <a:srgbClr val="000000"/>
                </a:solidFill>
                <a:latin typeface="Times New Roman" panose="02020603050405020304" pitchFamily="18" charset="0"/>
                <a:cs typeface="Times New Roman" panose="02020603050405020304" pitchFamily="18" charset="0"/>
              </a:rPr>
              <a:t>One-time mid-career incentive pay in exchange for an agreement to perform 4 years of additional obligated service, paid at member’s 12</a:t>
            </a:r>
            <a:r>
              <a:rPr lang="en-US" sz="2000" b="0" i="0" baseline="30000" dirty="0">
                <a:solidFill>
                  <a:srgbClr val="000000"/>
                </a:solidFill>
                <a:latin typeface="Times New Roman" panose="02020603050405020304" pitchFamily="18" charset="0"/>
                <a:cs typeface="Times New Roman" panose="02020603050405020304" pitchFamily="18" charset="0"/>
              </a:rPr>
              <a:t>th</a:t>
            </a:r>
            <a:r>
              <a:rPr lang="en-US" sz="2000" b="0" i="0" dirty="0">
                <a:solidFill>
                  <a:srgbClr val="000000"/>
                </a:solidFill>
                <a:latin typeface="Times New Roman" panose="02020603050405020304" pitchFamily="18" charset="0"/>
                <a:cs typeface="Times New Roman" panose="02020603050405020304" pitchFamily="18" charset="0"/>
              </a:rPr>
              <a:t> year of service mark</a:t>
            </a:r>
          </a:p>
          <a:p>
            <a:pPr lvl="1" defTabSz="930275">
              <a:spcBef>
                <a:spcPts val="1225"/>
              </a:spcBef>
              <a:defRPr/>
            </a:pPr>
            <a:r>
              <a:rPr lang="en-US" altLang="en-US" sz="2000" b="0" i="0" dirty="0">
                <a:solidFill>
                  <a:srgbClr val="000000"/>
                </a:solidFill>
                <a:latin typeface="Times New Roman" panose="02020603050405020304" pitchFamily="18" charset="0"/>
                <a:cs typeface="Times New Roman" panose="02020603050405020304" pitchFamily="18" charset="0"/>
              </a:rPr>
              <a:t>D</a:t>
            </a:r>
            <a:r>
              <a:rPr lang="en-US" sz="2000" b="0" i="0" dirty="0">
                <a:solidFill>
                  <a:srgbClr val="000000"/>
                </a:solidFill>
                <a:latin typeface="Times New Roman" panose="02020603050405020304" pitchFamily="18" charset="0"/>
                <a:cs typeface="Times New Roman" panose="02020603050405020304" pitchFamily="18" charset="0"/>
              </a:rPr>
              <a:t>esigned to incentivize service members to obligate for an additional 4 years of service until eligibility for a regular or non-regular retirement</a:t>
            </a:r>
            <a:endParaRPr lang="en-US" altLang="en-US" dirty="0">
              <a:latin typeface="Times New Roman" panose="02020603050405020304" pitchFamily="18" charset="0"/>
              <a:cs typeface="Times New Roman" panose="02020603050405020304" pitchFamily="18" charset="0"/>
            </a:endParaRPr>
          </a:p>
          <a:p>
            <a:pPr lvl="1" defTabSz="930275">
              <a:defRPr/>
            </a:pPr>
            <a:r>
              <a:rPr lang="en-US" altLang="en-US" sz="2000" b="0" i="0" dirty="0">
                <a:solidFill>
                  <a:srgbClr val="000000"/>
                </a:solidFill>
                <a:latin typeface="Times New Roman" panose="02020603050405020304" pitchFamily="18" charset="0"/>
                <a:cs typeface="Times New Roman" panose="02020603050405020304" pitchFamily="18" charset="0"/>
              </a:rPr>
              <a:t>Eligible to elect between 11 ½-12 years of service only</a:t>
            </a:r>
          </a:p>
          <a:p>
            <a:pPr lvl="2" defTabSz="930275">
              <a:defRPr/>
            </a:pPr>
            <a:r>
              <a:rPr lang="en-US" altLang="en-US" sz="2000" b="0" i="0" dirty="0">
                <a:solidFill>
                  <a:srgbClr val="000000"/>
                </a:solidFill>
                <a:latin typeface="Times New Roman" panose="02020603050405020304" pitchFamily="18" charset="0"/>
                <a:cs typeface="Times New Roman" panose="02020603050405020304" pitchFamily="18" charset="0"/>
              </a:rPr>
              <a:t>After 12 years, members are no longer eligible to elect for bonus</a:t>
            </a:r>
          </a:p>
          <a:p>
            <a:pPr marL="857250" lvl="1" indent="-342900" defTabSz="930275">
              <a:defRPr/>
            </a:pPr>
            <a:r>
              <a:rPr lang="en-US" sz="2000" b="0" i="0" dirty="0">
                <a:solidFill>
                  <a:srgbClr val="000000"/>
                </a:solidFill>
                <a:latin typeface="Times New Roman" panose="02020603050405020304" pitchFamily="18" charset="0"/>
                <a:cs typeface="Times New Roman" panose="02020603050405020304" pitchFamily="18" charset="0"/>
              </a:rPr>
              <a:t>NSIPS sends member notification at 11 ½ year of service mark, then at 90 days prior to 12 year of service mark, reminding members that they are coming up on the CP election deadline</a:t>
            </a:r>
          </a:p>
          <a:p>
            <a:pPr lvl="2" defTabSz="930275">
              <a:defRPr/>
            </a:pPr>
            <a:r>
              <a:rPr lang="en-US" sz="2000" b="0" i="0" dirty="0">
                <a:solidFill>
                  <a:srgbClr val="000000"/>
                </a:solidFill>
                <a:latin typeface="Times New Roman" panose="02020603050405020304" pitchFamily="18" charset="0"/>
                <a:cs typeface="Times New Roman" panose="02020603050405020304" pitchFamily="18" charset="0"/>
              </a:rPr>
              <a:t>Ensure Sailors contact information on NSIPS is correct</a:t>
            </a:r>
          </a:p>
          <a:p>
            <a:pPr marL="857250" lvl="1" indent="-342900" defTabSz="930275">
              <a:defRPr/>
            </a:pPr>
            <a:endParaRPr lang="en-US" dirty="0">
              <a:latin typeface="Times New Roman" panose="02020603050405020304" pitchFamily="18" charset="0"/>
              <a:cs typeface="Times New Roman" panose="02020603050405020304" pitchFamily="18" charset="0"/>
            </a:endParaRPr>
          </a:p>
          <a:p>
            <a:pPr marL="171450" lvl="1" indent="-342900" defTabSz="930275">
              <a:defRPr/>
            </a:pPr>
            <a:r>
              <a:rPr lang="en-US" sz="2000" b="0" i="0" dirty="0">
                <a:solidFill>
                  <a:srgbClr val="000000"/>
                </a:solidFill>
                <a:latin typeface="Times New Roman" panose="02020603050405020304" pitchFamily="18" charset="0"/>
                <a:cs typeface="Times New Roman" panose="02020603050405020304" pitchFamily="18" charset="0"/>
              </a:rPr>
              <a:t>Service members have two options for CP payment:</a:t>
            </a:r>
          </a:p>
          <a:p>
            <a:pPr marL="628650" lvl="2" indent="-342900" defTabSz="930275">
              <a:defRPr/>
            </a:pPr>
            <a:r>
              <a:rPr lang="en-US" sz="2000" b="0" i="0" dirty="0">
                <a:solidFill>
                  <a:srgbClr val="000000"/>
                </a:solidFill>
                <a:latin typeface="Times New Roman" panose="02020603050405020304" pitchFamily="18" charset="0"/>
                <a:cs typeface="Times New Roman" panose="02020603050405020304" pitchFamily="18" charset="0"/>
              </a:rPr>
              <a:t>(1) Lump sum, or </a:t>
            </a:r>
          </a:p>
          <a:p>
            <a:pPr marL="628650" lvl="2" indent="-342900" defTabSz="930275">
              <a:defRPr/>
            </a:pPr>
            <a:r>
              <a:rPr lang="en-US" sz="2000" b="0" i="0" dirty="0">
                <a:solidFill>
                  <a:srgbClr val="000000"/>
                </a:solidFill>
                <a:latin typeface="Times New Roman" panose="02020603050405020304" pitchFamily="18" charset="0"/>
                <a:cs typeface="Times New Roman" panose="02020603050405020304" pitchFamily="18" charset="0"/>
              </a:rPr>
              <a:t>(2) In a series of equal installment payments, not to exceed 4 annual payments occurring over 4 consecutive years</a:t>
            </a:r>
          </a:p>
          <a:p>
            <a:pPr marL="0" indent="0">
              <a:buNone/>
            </a:pPr>
            <a:endParaRPr lang="en-US" altLang="en-US"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0B3C58F8-8A0A-8965-A7BF-F18677B11526}"/>
              </a:ext>
            </a:extLst>
          </p:cNvPr>
          <p:cNvSpPr txBox="1">
            <a:spLocks noChangeArrowheads="1"/>
          </p:cNvSpPr>
          <p:nvPr/>
        </p:nvSpPr>
        <p:spPr>
          <a:xfrm>
            <a:off x="-1656" y="4970"/>
            <a:ext cx="12118008" cy="1368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Times New Roman"/>
                <a:cs typeface="Tahoma"/>
              </a:rPr>
              <a:t>Retirement Plans</a:t>
            </a:r>
            <a:br>
              <a:rPr lang="en-US" altLang="en-US" sz="3200" b="1" dirty="0">
                <a:solidFill>
                  <a:srgbClr val="000000"/>
                </a:solidFill>
                <a:latin typeface="Times New Roman"/>
                <a:cs typeface="Tahoma"/>
              </a:rPr>
            </a:br>
            <a:r>
              <a:rPr lang="en-US" altLang="en-US" sz="2000" dirty="0">
                <a:solidFill>
                  <a:srgbClr val="000000"/>
                </a:solidFill>
                <a:latin typeface="Times New Roman"/>
                <a:cs typeface="Tahoma"/>
              </a:rPr>
              <a:t>Continuation Pay</a:t>
            </a:r>
          </a:p>
        </p:txBody>
      </p:sp>
    </p:spTree>
    <p:extLst>
      <p:ext uri="{BB962C8B-B14F-4D97-AF65-F5344CB8AC3E}">
        <p14:creationId xmlns:p14="http://schemas.microsoft.com/office/powerpoint/2010/main" val="110098422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ADF26DAC-92C4-265E-581E-93D57EB47B43}"/>
              </a:ext>
            </a:extLst>
          </p:cNvPr>
          <p:cNvSpPr>
            <a:spLocks noGrp="1" noChangeArrowheads="1"/>
          </p:cNvSpPr>
          <p:nvPr>
            <p:ph type="title"/>
          </p:nvPr>
        </p:nvSpPr>
        <p:spPr>
          <a:xfrm>
            <a:off x="2209" y="-4416"/>
            <a:ext cx="12193655" cy="1087092"/>
          </a:xfrm>
        </p:spPr>
        <p:txBody>
          <a:bodyPr>
            <a:normAutofit/>
          </a:bodyPr>
          <a:lstStyle/>
          <a:p>
            <a:pPr algn="ctr" eaLnBrk="1" hangingPunct="1"/>
            <a:r>
              <a:rPr lang="en-US" altLang="en-US" sz="3200" b="1" i="0" dirty="0">
                <a:solidFill>
                  <a:srgbClr val="000000"/>
                </a:solidFill>
                <a:latin typeface="Times New Roman"/>
                <a:cs typeface="Tahoma"/>
              </a:rPr>
              <a:t>References</a:t>
            </a:r>
          </a:p>
        </p:txBody>
      </p:sp>
      <p:sp>
        <p:nvSpPr>
          <p:cNvPr id="5123" name="Rectangle 1027">
            <a:extLst>
              <a:ext uri="{FF2B5EF4-FFF2-40B4-BE49-F238E27FC236}">
                <a16:creationId xmlns:a16="http://schemas.microsoft.com/office/drawing/2014/main" id="{C17B6F22-AA9A-BCD1-1ECB-1522336B8707}"/>
              </a:ext>
            </a:extLst>
          </p:cNvPr>
          <p:cNvSpPr>
            <a:spLocks noGrp="1" noChangeArrowheads="1"/>
          </p:cNvSpPr>
          <p:nvPr>
            <p:ph idx="1"/>
          </p:nvPr>
        </p:nvSpPr>
        <p:spPr>
          <a:xfrm>
            <a:off x="1066800" y="1295400"/>
            <a:ext cx="10058400" cy="5653088"/>
          </a:xfrm>
        </p:spPr>
        <p:txBody>
          <a:bodyPr vert="horz" lIns="91440" tIns="45720" rIns="91440" bIns="45720" rtlCol="0" anchor="t">
            <a:normAutofit/>
          </a:bodyPr>
          <a:lstStyle/>
          <a:p>
            <a:pPr>
              <a:defRPr/>
            </a:pPr>
            <a:r>
              <a:rPr lang="en-US" altLang="en-US" sz="2000" b="0" i="0" cap="all" dirty="0">
                <a:solidFill>
                  <a:srgbClr val="000000"/>
                </a:solidFill>
                <a:latin typeface="Times New Roman"/>
                <a:ea typeface="Tahoma"/>
                <a:cs typeface="Tahoma"/>
              </a:rPr>
              <a:t>MILPERSMAN 1810-010</a:t>
            </a:r>
            <a:r>
              <a:rPr lang="en-US" altLang="en-US" sz="2000" cap="all" dirty="0">
                <a:solidFill>
                  <a:srgbClr val="000000"/>
                </a:solidFill>
                <a:latin typeface="Times New Roman"/>
                <a:ea typeface="Tahoma"/>
                <a:cs typeface="Tahoma"/>
              </a:rPr>
              <a:t>:</a:t>
            </a:r>
            <a:r>
              <a:rPr lang="en-US" altLang="en-US" sz="2000" b="0" i="0" cap="all" dirty="0">
                <a:solidFill>
                  <a:srgbClr val="000000"/>
                </a:solidFill>
                <a:latin typeface="Times New Roman"/>
                <a:ea typeface="Tahoma"/>
                <a:cs typeface="Tahoma"/>
              </a:rPr>
              <a:t> </a:t>
            </a:r>
            <a:r>
              <a:rPr lang="en-US" altLang="en-US" sz="2000" b="0" i="0" dirty="0">
                <a:solidFill>
                  <a:srgbClr val="000000"/>
                </a:solidFill>
                <a:latin typeface="Times New Roman"/>
                <a:ea typeface="Tahoma"/>
                <a:cs typeface="Tahoma"/>
              </a:rPr>
              <a:t>Voluntary Retirement Of Enlisted Personnel – 30 Or More Years Of Active Service</a:t>
            </a:r>
          </a:p>
          <a:p>
            <a:pPr>
              <a:defRPr/>
            </a:pPr>
            <a:r>
              <a:rPr lang="en-US" altLang="en-US" sz="2000" b="0" i="0" cap="all" dirty="0">
                <a:solidFill>
                  <a:srgbClr val="000000"/>
                </a:solidFill>
                <a:latin typeface="Times New Roman"/>
                <a:ea typeface="Tahoma"/>
                <a:cs typeface="Tahoma"/>
              </a:rPr>
              <a:t>MILPERSMAN 1830-040</a:t>
            </a:r>
            <a:r>
              <a:rPr lang="en-US" altLang="en-US" sz="2000" cap="all" dirty="0">
                <a:solidFill>
                  <a:srgbClr val="000000"/>
                </a:solidFill>
                <a:latin typeface="Times New Roman"/>
                <a:ea typeface="Tahoma"/>
                <a:cs typeface="Tahoma"/>
              </a:rPr>
              <a:t>:</a:t>
            </a:r>
            <a:r>
              <a:rPr lang="en-US" altLang="en-US" sz="2000" b="0" i="0" cap="all" dirty="0">
                <a:solidFill>
                  <a:srgbClr val="000000"/>
                </a:solidFill>
                <a:latin typeface="Times New Roman"/>
                <a:ea typeface="Tahoma"/>
                <a:cs typeface="Tahoma"/>
              </a:rPr>
              <a:t> </a:t>
            </a:r>
            <a:r>
              <a:rPr lang="en-US" altLang="en-US" sz="2000" b="0" i="0" dirty="0">
                <a:solidFill>
                  <a:srgbClr val="000000"/>
                </a:solidFill>
                <a:latin typeface="Times New Roman"/>
                <a:ea typeface="Tahoma"/>
                <a:cs typeface="Tahoma"/>
              </a:rPr>
              <a:t>Transfer To Fleet Reserve And Release From Active Duty – 20 Years</a:t>
            </a:r>
            <a:endParaRPr lang="en-US" altLang="en-US" sz="2000" cap="all">
              <a:solidFill>
                <a:schemeClr val="accent3"/>
              </a:solidFill>
              <a:latin typeface="Times New Roman"/>
              <a:ea typeface="Tahoma"/>
              <a:cs typeface="Tahoma"/>
            </a:endParaRPr>
          </a:p>
          <a:p>
            <a:pPr>
              <a:defRPr/>
            </a:pPr>
            <a:r>
              <a:rPr lang="en-US" altLang="en-US" sz="2000" b="0" i="0" cap="all" dirty="0">
                <a:solidFill>
                  <a:srgbClr val="000000"/>
                </a:solidFill>
                <a:latin typeface="Times New Roman"/>
                <a:ea typeface="Tahoma"/>
                <a:cs typeface="Tahoma"/>
              </a:rPr>
              <a:t>MILPERSMAN 1800-020</a:t>
            </a:r>
            <a:r>
              <a:rPr lang="en-US" altLang="en-US" sz="2000" cap="all" dirty="0">
                <a:solidFill>
                  <a:srgbClr val="000000"/>
                </a:solidFill>
                <a:latin typeface="Times New Roman"/>
                <a:ea typeface="Tahoma"/>
                <a:cs typeface="Tahoma"/>
              </a:rPr>
              <a:t>: </a:t>
            </a:r>
            <a:r>
              <a:rPr lang="en-US" sz="2000" b="0" i="0" dirty="0">
                <a:solidFill>
                  <a:srgbClr val="000000"/>
                </a:solidFill>
                <a:latin typeface="Times New Roman"/>
                <a:cs typeface="Times New Roman"/>
              </a:rPr>
              <a:t>Effective Date Of Retirement, Issuance Of Retirement Orders And Authorization</a:t>
            </a:r>
            <a:endParaRPr lang="en-US" altLang="en-US" sz="2000" cap="all">
              <a:solidFill>
                <a:schemeClr val="accent3"/>
              </a:solidFill>
              <a:latin typeface="Times New Roman"/>
              <a:ea typeface="Tahoma" panose="020B0604030504040204" pitchFamily="34" charset="0"/>
              <a:cs typeface="Times New Roman"/>
            </a:endParaRPr>
          </a:p>
          <a:p>
            <a:pPr>
              <a:defRPr/>
            </a:pPr>
            <a:r>
              <a:rPr lang="en-US" altLang="en-US" sz="2000" b="0" i="0" cap="all" dirty="0">
                <a:solidFill>
                  <a:srgbClr val="000000"/>
                </a:solidFill>
                <a:latin typeface="Times New Roman"/>
                <a:ea typeface="Tahoma"/>
                <a:cs typeface="Tahoma"/>
              </a:rPr>
              <a:t>MILPERSMAN 1810-080</a:t>
            </a:r>
            <a:r>
              <a:rPr lang="en-US" altLang="en-US" sz="2000" cap="all" dirty="0">
                <a:solidFill>
                  <a:srgbClr val="000000"/>
                </a:solidFill>
                <a:latin typeface="Times New Roman"/>
                <a:ea typeface="Tahoma"/>
                <a:cs typeface="Tahoma"/>
              </a:rPr>
              <a:t>: </a:t>
            </a:r>
            <a:r>
              <a:rPr lang="en-US" altLang="en-US" sz="2000" b="0" i="0" dirty="0">
                <a:solidFill>
                  <a:srgbClr val="000000"/>
                </a:solidFill>
                <a:latin typeface="Times New Roman"/>
                <a:ea typeface="Tahoma"/>
                <a:cs typeface="Tahoma"/>
              </a:rPr>
              <a:t>Enrollment In The Blended Retirement System</a:t>
            </a:r>
          </a:p>
          <a:p>
            <a:pPr>
              <a:defRPr/>
            </a:pPr>
            <a:r>
              <a:rPr lang="en-US" altLang="en-US" sz="2000" b="0" i="0" dirty="0">
                <a:solidFill>
                  <a:srgbClr val="000000"/>
                </a:solidFill>
                <a:latin typeface="Times New Roman"/>
                <a:ea typeface="Tahoma"/>
                <a:cs typeface="Tahoma"/>
              </a:rPr>
              <a:t>MILPERSMAN 1810-081</a:t>
            </a:r>
            <a:r>
              <a:rPr lang="en-US" altLang="en-US" sz="2000" dirty="0">
                <a:solidFill>
                  <a:srgbClr val="000000"/>
                </a:solidFill>
                <a:latin typeface="Times New Roman"/>
                <a:ea typeface="Tahoma"/>
                <a:cs typeface="Tahoma"/>
              </a:rPr>
              <a:t>: </a:t>
            </a:r>
            <a:r>
              <a:rPr lang="en-US" sz="2000" b="0" i="0" dirty="0">
                <a:solidFill>
                  <a:srgbClr val="000000"/>
                </a:solidFill>
                <a:latin typeface="Times New Roman"/>
                <a:cs typeface="Times New Roman"/>
              </a:rPr>
              <a:t>Continuation Pay For Service Members Enrolled In The Blended Retirement System</a:t>
            </a:r>
            <a:endParaRPr lang="en-US" sz="2000" b="0" i="0">
              <a:solidFill>
                <a:srgbClr val="000000"/>
              </a:solidFill>
              <a:latin typeface="Times New Roman"/>
              <a:ea typeface="Calibri"/>
              <a:cs typeface="Times New Roman"/>
            </a:endParaRPr>
          </a:p>
          <a:p>
            <a:pPr>
              <a:defRPr/>
            </a:pPr>
            <a:r>
              <a:rPr lang="en-US" altLang="en-US" sz="2000" b="0" i="0" dirty="0">
                <a:solidFill>
                  <a:srgbClr val="000000"/>
                </a:solidFill>
                <a:latin typeface="Times New Roman"/>
                <a:ea typeface="Tahoma"/>
                <a:cs typeface="Tahoma"/>
              </a:rPr>
              <a:t>Military </a:t>
            </a:r>
            <a:r>
              <a:rPr lang="en-US" altLang="en-US" sz="2000" dirty="0">
                <a:solidFill>
                  <a:srgbClr val="000000"/>
                </a:solidFill>
                <a:latin typeface="Times New Roman"/>
                <a:ea typeface="Tahoma"/>
                <a:cs typeface="Tahoma"/>
              </a:rPr>
              <a:t>Compensation - Retired</a:t>
            </a:r>
            <a:r>
              <a:rPr lang="en-US" altLang="en-US" sz="2000" b="0" i="0" dirty="0">
                <a:solidFill>
                  <a:srgbClr val="000000"/>
                </a:solidFill>
                <a:latin typeface="Times New Roman"/>
                <a:ea typeface="Tahoma"/>
                <a:cs typeface="Tahoma"/>
              </a:rPr>
              <a:t> Pay</a:t>
            </a:r>
            <a:r>
              <a:rPr lang="en-US" altLang="en-US" sz="2000" b="0" i="0" cap="all" dirty="0">
                <a:solidFill>
                  <a:srgbClr val="000000"/>
                </a:solidFill>
                <a:latin typeface="Times New Roman"/>
                <a:ea typeface="Tahoma"/>
                <a:cs typeface="Tahoma"/>
              </a:rPr>
              <a:t>: </a:t>
            </a:r>
            <a:br>
              <a:rPr lang="en-US" altLang="en-US" sz="2000" cap="all" dirty="0">
                <a:latin typeface="Times New Roman"/>
                <a:ea typeface="Tahoma" panose="020B0604030504040204" pitchFamily="34" charset="0"/>
                <a:cs typeface="Tahoma" panose="020B0604030504040204" pitchFamily="34" charset="0"/>
              </a:rPr>
            </a:br>
            <a:r>
              <a:rPr lang="en-US" altLang="en-US" sz="2000" b="0" i="0" dirty="0">
                <a:solidFill>
                  <a:srgbClr val="000000"/>
                </a:solidFill>
                <a:latin typeface="Times New Roman"/>
                <a:ea typeface="Tahoma"/>
                <a:cs typeface="Tahoma"/>
              </a:rPr>
              <a:t>https://militarypay.defense.gov/Pay/Retirement.aspx</a:t>
            </a:r>
          </a:p>
          <a:p>
            <a:pPr>
              <a:defRPr/>
            </a:pPr>
            <a:endParaRPr lang="en-US" altLang="en-US">
              <a:solidFill>
                <a:schemeClr val="accent3"/>
              </a:solidFill>
              <a:ea typeface="Tahoma" panose="020B0604030504040204" pitchFamily="34" charset="0"/>
              <a:cs typeface="Tahoma" panose="020B0604030504040204"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D6BB983-3F4B-C74A-02B3-7DB79D537546}"/>
              </a:ext>
            </a:extLst>
          </p:cNvPr>
          <p:cNvSpPr>
            <a:spLocks noGrp="1"/>
          </p:cNvSpPr>
          <p:nvPr>
            <p:ph type="title"/>
          </p:nvPr>
        </p:nvSpPr>
        <p:spPr>
          <a:xfrm>
            <a:off x="655" y="-1104"/>
            <a:ext cx="12190689" cy="1402867"/>
          </a:xfrm>
        </p:spPr>
        <p:txBody>
          <a:bodyPr>
            <a:normAutofit/>
          </a:bodyPr>
          <a:lstStyle/>
          <a:p>
            <a:pPr algn="ctr" eaLnBrk="1" hangingPunct="1"/>
            <a:r>
              <a:rPr lang="en-US" altLang="en-US" sz="3200" b="1" i="0" dirty="0">
                <a:solidFill>
                  <a:srgbClr val="000000"/>
                </a:solidFill>
                <a:latin typeface="Times New Roman"/>
                <a:cs typeface="Times New Roman"/>
              </a:rPr>
              <a:t>Knowledge Check</a:t>
            </a:r>
          </a:p>
        </p:txBody>
      </p:sp>
      <p:sp>
        <p:nvSpPr>
          <p:cNvPr id="3" name="Content Placeholder 2">
            <a:extLst>
              <a:ext uri="{FF2B5EF4-FFF2-40B4-BE49-F238E27FC236}">
                <a16:creationId xmlns:a16="http://schemas.microsoft.com/office/drawing/2014/main" id="{8D0B3FAA-E7CA-21D2-B4DB-B475FC41BEC4}"/>
              </a:ext>
            </a:extLst>
          </p:cNvPr>
          <p:cNvSpPr>
            <a:spLocks noGrp="1"/>
          </p:cNvSpPr>
          <p:nvPr>
            <p:ph idx="1"/>
          </p:nvPr>
        </p:nvSpPr>
        <p:spPr>
          <a:xfrm>
            <a:off x="1066800" y="1295400"/>
            <a:ext cx="10058400" cy="5029200"/>
          </a:xfrm>
        </p:spPr>
        <p:txBody>
          <a:bodyPr vert="horz" lIns="91440" tIns="45720" rIns="91440" bIns="45720" rtlCol="0" anchor="t">
            <a:normAutofit/>
          </a:bodyPr>
          <a:lstStyle/>
          <a:p>
            <a:pPr marL="457200" indent="-457200">
              <a:spcBef>
                <a:spcPts val="1800"/>
              </a:spcBef>
              <a:buFont typeface="Tahoma" panose="020B0604030504040204" pitchFamily="34" charset="0"/>
              <a:buAutoNum type="arabicPeriod"/>
            </a:pPr>
            <a:r>
              <a:rPr lang="en-US" altLang="en-US" sz="2000" b="0" i="0" dirty="0">
                <a:solidFill>
                  <a:srgbClr val="000000"/>
                </a:solidFill>
                <a:latin typeface="Times New Roman"/>
                <a:cs typeface="Times New Roman"/>
              </a:rPr>
              <a:t>What date determines a Sailor’s retirement plan?</a:t>
            </a:r>
          </a:p>
          <a:p>
            <a:pPr marL="457200" indent="-457200">
              <a:spcBef>
                <a:spcPts val="1800"/>
              </a:spcBef>
              <a:buFont typeface="Tahoma" panose="020B0604030504040204" pitchFamily="34" charset="0"/>
              <a:buAutoNum type="arabicPeriod"/>
            </a:pPr>
            <a:r>
              <a:rPr lang="en-US" altLang="en-US" sz="2000" b="0" i="0" dirty="0">
                <a:solidFill>
                  <a:srgbClr val="000000"/>
                </a:solidFill>
                <a:latin typeface="Times New Roman"/>
                <a:cs typeface="Times New Roman"/>
              </a:rPr>
              <a:t>When are Sailor’s eligible for continuation pay?</a:t>
            </a:r>
          </a:p>
          <a:p>
            <a:pPr marL="457200" indent="-457200">
              <a:spcBef>
                <a:spcPts val="1800"/>
              </a:spcBef>
              <a:buFont typeface="Tahoma" panose="020B0604030504040204" pitchFamily="34" charset="0"/>
              <a:buAutoNum type="arabicPeriod"/>
            </a:pPr>
            <a:r>
              <a:rPr lang="en-US" altLang="en-US" sz="2000" b="0" i="0" dirty="0">
                <a:solidFill>
                  <a:srgbClr val="000000"/>
                </a:solidFill>
                <a:latin typeface="Times New Roman"/>
                <a:cs typeface="Times New Roman"/>
              </a:rPr>
              <a:t>Which retirement plans are Sailors currently enrolled in?</a:t>
            </a:r>
          </a:p>
          <a:p>
            <a:pPr marL="457200" indent="-457200">
              <a:spcBef>
                <a:spcPts val="1800"/>
              </a:spcBef>
              <a:buFont typeface="Tahoma" panose="020B0604030504040204" pitchFamily="34" charset="0"/>
              <a:buAutoNum type="arabicPeriod"/>
            </a:pPr>
            <a:r>
              <a:rPr lang="en-US" altLang="en-US" sz="2000" b="0" i="0" dirty="0">
                <a:solidFill>
                  <a:srgbClr val="000000"/>
                </a:solidFill>
                <a:latin typeface="Times New Roman"/>
                <a:cs typeface="Times New Roman"/>
              </a:rPr>
              <a:t>How early can a Sailor request transfer to the Fleet Reserve?</a:t>
            </a:r>
          </a:p>
          <a:p>
            <a:pPr marL="457200" indent="-457200">
              <a:spcBef>
                <a:spcPts val="1800"/>
              </a:spcBef>
              <a:buFont typeface="Tahoma" panose="020B0604030504040204" pitchFamily="34" charset="0"/>
              <a:buAutoNum type="arabicPeriod"/>
            </a:pPr>
            <a:r>
              <a:rPr lang="en-US" altLang="en-US" sz="2000" b="0" i="0" dirty="0">
                <a:solidFill>
                  <a:srgbClr val="000000"/>
                </a:solidFill>
                <a:latin typeface="Times New Roman"/>
                <a:cs typeface="Times New Roman"/>
              </a:rPr>
              <a:t>In what system does a Sailor request Fleet Reserve/Retirement?</a:t>
            </a:r>
          </a:p>
          <a:p>
            <a:pPr marL="457200" indent="-457200">
              <a:spcBef>
                <a:spcPts val="1800"/>
              </a:spcBef>
              <a:buFont typeface="Tahoma" panose="020B0604030504040204" pitchFamily="34" charset="0"/>
              <a:buAutoNum type="arabicPeriod"/>
            </a:pPr>
            <a:r>
              <a:rPr lang="en-US" altLang="en-US" sz="2000" b="0" i="0" dirty="0">
                <a:solidFill>
                  <a:srgbClr val="000000"/>
                </a:solidFill>
                <a:latin typeface="Times New Roman"/>
                <a:cs typeface="Times New Roman"/>
              </a:rPr>
              <a:t>What is the effective date of Fleet Reserves and Retirement?</a:t>
            </a:r>
          </a:p>
          <a:p>
            <a:pPr marL="457200" indent="-457200">
              <a:spcBef>
                <a:spcPts val="1800"/>
              </a:spcBef>
              <a:buFont typeface="Tahoma" panose="020B0604030504040204" pitchFamily="34" charset="0"/>
              <a:buAutoNum type="arabicPeriod"/>
            </a:pPr>
            <a:r>
              <a:rPr lang="en-US" altLang="en-US" sz="2000" b="0" i="0" dirty="0">
                <a:solidFill>
                  <a:srgbClr val="000000"/>
                </a:solidFill>
                <a:latin typeface="Times New Roman"/>
                <a:cs typeface="Times New Roman"/>
              </a:rPr>
              <a:t>Is a retirement ceremony mandatory?</a:t>
            </a:r>
          </a:p>
          <a:p>
            <a:pPr marL="0" indent="0">
              <a:spcBef>
                <a:spcPts val="1800"/>
              </a:spcBef>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6ABC0B62-466F-4294-DC46-77ABF5B7F15F}"/>
              </a:ext>
            </a:extLst>
          </p:cNvPr>
          <p:cNvSpPr>
            <a:spLocks noGrp="1"/>
          </p:cNvSpPr>
          <p:nvPr>
            <p:ph type="title"/>
          </p:nvPr>
        </p:nvSpPr>
        <p:spPr>
          <a:xfrm>
            <a:off x="655" y="4970"/>
            <a:ext cx="12190689" cy="1358693"/>
          </a:xfrm>
        </p:spPr>
        <p:txBody>
          <a:bodyPr>
            <a:normAutofit/>
          </a:bodyPr>
          <a:lstStyle/>
          <a:p>
            <a:pPr algn="ctr"/>
            <a:r>
              <a:rPr lang="en-US" altLang="en-US" sz="3200" b="1" i="0" dirty="0">
                <a:solidFill>
                  <a:srgbClr val="000000"/>
                </a:solidFill>
                <a:latin typeface="Times New Roman"/>
                <a:cs typeface="Times New Roman"/>
              </a:rPr>
              <a:t>Summary and Review</a:t>
            </a:r>
          </a:p>
        </p:txBody>
      </p:sp>
      <p:sp>
        <p:nvSpPr>
          <p:cNvPr id="70659" name="Content Placeholder 2">
            <a:extLst>
              <a:ext uri="{FF2B5EF4-FFF2-40B4-BE49-F238E27FC236}">
                <a16:creationId xmlns:a16="http://schemas.microsoft.com/office/drawing/2014/main" id="{562A7CC4-9B24-97A4-6BEE-DAB87F0CEACB}"/>
              </a:ext>
            </a:extLst>
          </p:cNvPr>
          <p:cNvSpPr>
            <a:spLocks noGrp="1"/>
          </p:cNvSpPr>
          <p:nvPr>
            <p:ph idx="1"/>
          </p:nvPr>
        </p:nvSpPr>
        <p:spPr>
          <a:xfrm>
            <a:off x="1066800" y="1219201"/>
            <a:ext cx="10058400" cy="4100513"/>
          </a:xfrm>
        </p:spPr>
        <p:txBody>
          <a:bodyPr vert="horz" lIns="91440" tIns="45720" rIns="91440" bIns="45720" rtlCol="0" anchor="t">
            <a:normAutofit/>
          </a:bodyPr>
          <a:lstStyle/>
          <a:p>
            <a:r>
              <a:rPr lang="en-US" altLang="en-US" sz="2000" b="0" i="0" dirty="0">
                <a:solidFill>
                  <a:srgbClr val="000000"/>
                </a:solidFill>
                <a:latin typeface="Times New Roman"/>
                <a:cs typeface="Times New Roman"/>
              </a:rPr>
              <a:t> In this lesson we discussed:</a:t>
            </a:r>
            <a:endParaRPr lang="en-US" altLang="en-US" sz="2000" b="0" i="0">
              <a:solidFill>
                <a:srgbClr val="000000"/>
              </a:solidFill>
              <a:latin typeface="Times New Roman"/>
              <a:cs typeface="Times New Roman"/>
            </a:endParaRPr>
          </a:p>
          <a:p>
            <a:pPr lvl="1"/>
            <a:r>
              <a:rPr lang="en-US" altLang="en-US" sz="2000" b="0" i="0" dirty="0">
                <a:solidFill>
                  <a:srgbClr val="000000"/>
                </a:solidFill>
                <a:latin typeface="Times New Roman"/>
                <a:cs typeface="Times New Roman"/>
              </a:rPr>
              <a:t>Fleet Reserve and retirement purpose and eligibility</a:t>
            </a:r>
            <a:endParaRPr lang="en-US" altLang="en-US" sz="2000">
              <a:latin typeface="Times New Roman"/>
              <a:ea typeface="Tahoma"/>
              <a:cs typeface="Times New Roman"/>
            </a:endParaRPr>
          </a:p>
          <a:p>
            <a:pPr lvl="1"/>
            <a:r>
              <a:rPr lang="en-US" altLang="en-US" sz="2000" b="0" i="0" dirty="0">
                <a:solidFill>
                  <a:srgbClr val="000000"/>
                </a:solidFill>
                <a:latin typeface="Times New Roman"/>
                <a:cs typeface="Times New Roman"/>
              </a:rPr>
              <a:t>Creditable service</a:t>
            </a:r>
            <a:endParaRPr lang="en-US" altLang="en-US" sz="2000">
              <a:latin typeface="Times New Roman"/>
              <a:ea typeface="Tahoma"/>
              <a:cs typeface="Times New Roman"/>
            </a:endParaRPr>
          </a:p>
          <a:p>
            <a:pPr lvl="1"/>
            <a:r>
              <a:rPr lang="en-US" altLang="en-US" sz="2000" b="0" i="0" dirty="0">
                <a:solidFill>
                  <a:srgbClr val="000000"/>
                </a:solidFill>
                <a:latin typeface="Times New Roman"/>
                <a:cs typeface="Times New Roman"/>
              </a:rPr>
              <a:t>Submission of Fleet Reserve/Retirement request</a:t>
            </a:r>
            <a:endParaRPr lang="en-US" altLang="en-US" sz="2000">
              <a:latin typeface="Times New Roman"/>
              <a:ea typeface="Tahoma"/>
              <a:cs typeface="Times New Roman"/>
            </a:endParaRPr>
          </a:p>
          <a:p>
            <a:pPr lvl="1"/>
            <a:r>
              <a:rPr lang="en-US" altLang="en-US" sz="2000" b="0" i="0" dirty="0">
                <a:solidFill>
                  <a:srgbClr val="000000"/>
                </a:solidFill>
                <a:latin typeface="Times New Roman"/>
                <a:cs typeface="Times New Roman"/>
              </a:rPr>
              <a:t>Non-disability Fleet Reserve retirement procedures</a:t>
            </a:r>
            <a:endParaRPr lang="en-US" altLang="en-US" sz="2000">
              <a:latin typeface="Times New Roman"/>
              <a:ea typeface="Tahoma"/>
              <a:cs typeface="Times New Roman"/>
            </a:endParaRPr>
          </a:p>
          <a:p>
            <a:pPr lvl="1"/>
            <a:r>
              <a:rPr lang="en-US" altLang="en-US" sz="2000" b="0" i="0" dirty="0">
                <a:solidFill>
                  <a:srgbClr val="000000"/>
                </a:solidFill>
                <a:latin typeface="Times New Roman"/>
                <a:cs typeface="Times New Roman"/>
              </a:rPr>
              <a:t>LIST the factors affecting retirement pay</a:t>
            </a:r>
            <a:endParaRPr lang="en-US" altLang="en-US" sz="2000">
              <a:latin typeface="Times New Roman"/>
              <a:ea typeface="Tahoma"/>
              <a:cs typeface="Times New Roman"/>
            </a:endParaRPr>
          </a:p>
          <a:p>
            <a:pPr lvl="1"/>
            <a:r>
              <a:rPr lang="en-US" altLang="en-US" sz="2000" b="0" i="0" dirty="0">
                <a:solidFill>
                  <a:srgbClr val="000000"/>
                </a:solidFill>
                <a:latin typeface="Times New Roman"/>
                <a:cs typeface="Times New Roman"/>
              </a:rPr>
              <a:t>DIEMS effects on retirement</a:t>
            </a:r>
            <a:endParaRPr lang="en-US" altLang="en-US" sz="2000">
              <a:latin typeface="Times New Roman"/>
              <a:ea typeface="Tahoma"/>
              <a:cs typeface="Times New Roman"/>
            </a:endParaRPr>
          </a:p>
          <a:p>
            <a:pPr lvl="1"/>
            <a:r>
              <a:rPr lang="en-US" altLang="en-US" sz="2000" b="0" i="0" dirty="0">
                <a:solidFill>
                  <a:srgbClr val="000000"/>
                </a:solidFill>
                <a:latin typeface="Times New Roman"/>
                <a:cs typeface="Times New Roman"/>
              </a:rPr>
              <a:t>Current military retirement plans</a:t>
            </a:r>
            <a:endParaRPr lang="en-US" altLang="en-US" sz="2000">
              <a:latin typeface="Times New Roman"/>
              <a:ea typeface="Tahoma"/>
              <a:cs typeface="Times New Roman"/>
            </a:endParaRPr>
          </a:p>
          <a:p>
            <a:pPr lvl="1"/>
            <a:r>
              <a:rPr lang="en-US" altLang="en-US" sz="2000" b="0" i="0" dirty="0">
                <a:solidFill>
                  <a:srgbClr val="000000"/>
                </a:solidFill>
                <a:latin typeface="Times New Roman"/>
                <a:cs typeface="Times New Roman"/>
              </a:rPr>
              <a:t>Computed retainer pay for the two retirement systems</a:t>
            </a:r>
            <a:endParaRPr lang="en-US" altLang="en-US" sz="2200" dirty="0">
              <a:latin typeface="Times New Roman"/>
              <a:ea typeface="Tahoma"/>
              <a:cs typeface="Times New Roman"/>
            </a:endParaRPr>
          </a:p>
          <a:p>
            <a:pPr marL="0" indent="0">
              <a:buNone/>
            </a:pPr>
            <a:endParaRPr lang="en-US" altLang="en-US"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3DCCF2-01A7-82FF-BFD8-AD0615880EF7}"/>
              </a:ext>
            </a:extLst>
          </p:cNvPr>
          <p:cNvSpPr>
            <a:spLocks noGrp="1"/>
          </p:cNvSpPr>
          <p:nvPr>
            <p:ph idx="1"/>
          </p:nvPr>
        </p:nvSpPr>
        <p:spPr>
          <a:xfrm>
            <a:off x="4953000" y="2960757"/>
            <a:ext cx="2267226" cy="581853"/>
          </a:xfrm>
        </p:spPr>
        <p:txBody>
          <a:bodyPr vert="horz" lIns="91440" tIns="45720" rIns="91440" bIns="45720" rtlCol="0" anchor="t">
            <a:noAutofit/>
          </a:bodyPr>
          <a:lstStyle/>
          <a:p>
            <a:pPr marL="0" indent="0" algn="ctr">
              <a:buNone/>
            </a:pPr>
            <a:r>
              <a:rPr lang="en-US" sz="3200" b="1" dirty="0">
                <a:latin typeface="Times New Roman"/>
                <a:ea typeface="Calibri"/>
                <a:cs typeface="Calibri"/>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027">
            <a:extLst>
              <a:ext uri="{FF2B5EF4-FFF2-40B4-BE49-F238E27FC236}">
                <a16:creationId xmlns:a16="http://schemas.microsoft.com/office/drawing/2014/main" id="{1F4CC643-C97F-03B7-B02C-FB381C1F1CDB}"/>
              </a:ext>
            </a:extLst>
          </p:cNvPr>
          <p:cNvSpPr>
            <a:spLocks noGrp="1" noChangeArrowheads="1"/>
          </p:cNvSpPr>
          <p:nvPr>
            <p:ph idx="1"/>
          </p:nvPr>
        </p:nvSpPr>
        <p:spPr>
          <a:xfrm>
            <a:off x="1066800" y="1371600"/>
            <a:ext cx="10058400" cy="4800600"/>
          </a:xfrm>
        </p:spPr>
        <p:txBody>
          <a:bodyPr vert="horz" lIns="91440" tIns="45720" rIns="91440" bIns="45720" rtlCol="0" anchor="t">
            <a:normAutofit/>
          </a:bodyPr>
          <a:lstStyle/>
          <a:p>
            <a:pPr>
              <a:defRPr/>
            </a:pPr>
            <a:r>
              <a:rPr lang="en-US" altLang="en-US" sz="2000" b="0" i="0" dirty="0">
                <a:solidFill>
                  <a:srgbClr val="000000"/>
                </a:solidFill>
                <a:latin typeface="Times New Roman"/>
                <a:ea typeface="Tahoma"/>
                <a:cs typeface="Tahoma"/>
              </a:rPr>
              <a:t>Department Of Defense Financial Management Regulation </a:t>
            </a:r>
            <a:r>
              <a:rPr lang="en-US" altLang="en-US" sz="2000" b="0" i="0" cap="all" dirty="0">
                <a:solidFill>
                  <a:srgbClr val="000000"/>
                </a:solidFill>
                <a:latin typeface="Times New Roman"/>
                <a:ea typeface="Tahoma"/>
                <a:cs typeface="Tahoma"/>
              </a:rPr>
              <a:t>(DoD FMR) 7000.14-R, V</a:t>
            </a:r>
            <a:r>
              <a:rPr lang="en-US" altLang="en-US" sz="2000" b="0" i="0" dirty="0">
                <a:solidFill>
                  <a:srgbClr val="000000"/>
                </a:solidFill>
                <a:latin typeface="Times New Roman"/>
                <a:ea typeface="Tahoma"/>
                <a:cs typeface="Tahoma"/>
              </a:rPr>
              <a:t>olume</a:t>
            </a:r>
            <a:r>
              <a:rPr lang="en-US" altLang="en-US" sz="2000" b="0" i="0" cap="all" dirty="0">
                <a:solidFill>
                  <a:srgbClr val="000000"/>
                </a:solidFill>
                <a:latin typeface="Times New Roman"/>
                <a:ea typeface="Tahoma"/>
                <a:cs typeface="Tahoma"/>
              </a:rPr>
              <a:t> 7B C</a:t>
            </a:r>
            <a:r>
              <a:rPr lang="en-US" altLang="en-US" sz="2000" b="0" i="0" dirty="0">
                <a:solidFill>
                  <a:srgbClr val="000000"/>
                </a:solidFill>
                <a:latin typeface="Times New Roman"/>
                <a:ea typeface="Tahoma"/>
                <a:cs typeface="Tahoma"/>
              </a:rPr>
              <a:t>hapter </a:t>
            </a:r>
            <a:r>
              <a:rPr lang="en-US" altLang="en-US" sz="2000" b="0" i="0" cap="all" dirty="0">
                <a:solidFill>
                  <a:srgbClr val="000000"/>
                </a:solidFill>
                <a:latin typeface="Times New Roman"/>
                <a:ea typeface="Tahoma"/>
                <a:cs typeface="Tahoma"/>
              </a:rPr>
              <a:t>1</a:t>
            </a:r>
          </a:p>
          <a:p>
            <a:pPr>
              <a:defRPr/>
            </a:pPr>
            <a:r>
              <a:rPr lang="en-US" altLang="en-US" sz="2000" b="0" i="0" cap="all" dirty="0">
                <a:solidFill>
                  <a:srgbClr val="000000"/>
                </a:solidFill>
                <a:latin typeface="Times New Roman"/>
                <a:ea typeface="Tahoma"/>
                <a:cs typeface="Tahoma"/>
              </a:rPr>
              <a:t>OPNAVINST 1900.2D, </a:t>
            </a:r>
            <a:r>
              <a:rPr lang="en-US" altLang="en-US" sz="2000" b="0" i="0" dirty="0">
                <a:solidFill>
                  <a:srgbClr val="000000"/>
                </a:solidFill>
                <a:latin typeface="Times New Roman"/>
                <a:ea typeface="Tahoma"/>
                <a:cs typeface="Tahoma"/>
              </a:rPr>
              <a:t>Transition Assistance Program</a:t>
            </a:r>
          </a:p>
          <a:p>
            <a:pPr>
              <a:defRPr/>
            </a:pPr>
            <a:r>
              <a:rPr lang="en-US" altLang="en-US" sz="2000" b="0" i="0" cap="all" dirty="0">
                <a:solidFill>
                  <a:srgbClr val="000000"/>
                </a:solidFill>
                <a:latin typeface="Times New Roman"/>
                <a:ea typeface="Tahoma"/>
                <a:cs typeface="Tahoma"/>
              </a:rPr>
              <a:t>NAVADMIN 273/17, </a:t>
            </a:r>
            <a:r>
              <a:rPr lang="en-US" altLang="en-US" sz="2000" b="0" i="0" dirty="0">
                <a:solidFill>
                  <a:srgbClr val="000000"/>
                </a:solidFill>
                <a:latin typeface="Times New Roman"/>
                <a:ea typeface="Tahoma"/>
                <a:cs typeface="Tahoma"/>
              </a:rPr>
              <a:t>Implementation Of Retirements And Separations Functionality Within NSIPS</a:t>
            </a:r>
          </a:p>
          <a:p>
            <a:pPr>
              <a:defRPr/>
            </a:pPr>
            <a:r>
              <a:rPr lang="en-US" altLang="en-US" sz="2000" b="0" i="0" err="1">
                <a:solidFill>
                  <a:srgbClr val="000000"/>
                </a:solidFill>
                <a:latin typeface="Times New Roman"/>
                <a:ea typeface="Tahoma"/>
                <a:cs typeface="Tahoma"/>
              </a:rPr>
              <a:t>MyNavy</a:t>
            </a:r>
            <a:r>
              <a:rPr lang="en-US" altLang="en-US" sz="2000" b="0" i="0" cap="all" err="1">
                <a:solidFill>
                  <a:srgbClr val="000000"/>
                </a:solidFill>
                <a:latin typeface="Times New Roman"/>
                <a:ea typeface="Tahoma"/>
                <a:cs typeface="Tahoma"/>
              </a:rPr>
              <a:t>HR</a:t>
            </a:r>
            <a:r>
              <a:rPr lang="en-US" altLang="en-US" sz="2000" b="0" i="0" cap="all" dirty="0">
                <a:solidFill>
                  <a:srgbClr val="000000"/>
                </a:solidFill>
                <a:latin typeface="Times New Roman"/>
                <a:ea typeface="Tahoma"/>
                <a:cs typeface="Tahoma"/>
              </a:rPr>
              <a:t> w</a:t>
            </a:r>
            <a:r>
              <a:rPr lang="en-US" altLang="en-US" sz="2000" b="0" i="0" dirty="0">
                <a:solidFill>
                  <a:srgbClr val="000000"/>
                </a:solidFill>
                <a:latin typeface="Times New Roman"/>
                <a:ea typeface="Tahoma"/>
                <a:cs typeface="Tahoma"/>
              </a:rPr>
              <a:t>ebsite</a:t>
            </a:r>
            <a:r>
              <a:rPr lang="en-US" altLang="en-US" sz="2000" b="0" i="0" cap="all" dirty="0">
                <a:solidFill>
                  <a:srgbClr val="000000"/>
                </a:solidFill>
                <a:latin typeface="Times New Roman"/>
                <a:ea typeface="Tahoma"/>
                <a:cs typeface="Tahoma"/>
              </a:rPr>
              <a:t>: </a:t>
            </a:r>
            <a:endParaRPr lang="en-US" altLang="en-US" dirty="0">
              <a:solidFill>
                <a:srgbClr val="196B24"/>
              </a:solidFill>
              <a:latin typeface="Times New Roman"/>
              <a:ea typeface="Tahoma"/>
              <a:cs typeface="Tahoma"/>
            </a:endParaRPr>
          </a:p>
          <a:p>
            <a:pPr marL="0" indent="0">
              <a:buNone/>
              <a:defRPr/>
            </a:pPr>
            <a:r>
              <a:rPr lang="en-US" sz="2000" b="0" i="0" dirty="0">
                <a:solidFill>
                  <a:srgbClr val="000000"/>
                </a:solidFill>
                <a:latin typeface="Times New Roman"/>
                <a:ea typeface="Tahoma"/>
                <a:cs typeface="Tahoma"/>
                <a:hlinkClick r:id="rId3"/>
              </a:rPr>
              <a:t>https://www.mynavyhr.navy.mil/career-management/transition/transition-tap/</a:t>
            </a:r>
            <a:endParaRPr lang="en-US" altLang="en-US">
              <a:solidFill>
                <a:schemeClr val="accent3"/>
              </a:solidFill>
              <a:latin typeface="Times New Roman"/>
              <a:ea typeface="Tahoma"/>
              <a:cs typeface="Tahoma"/>
            </a:endParaRPr>
          </a:p>
          <a:p>
            <a:pPr marL="0" indent="0">
              <a:buNone/>
              <a:defRPr/>
            </a:pPr>
            <a:endParaRPr lang="en-US" sz="2000" dirty="0">
              <a:solidFill>
                <a:srgbClr val="000000"/>
              </a:solidFill>
              <a:latin typeface="Times New Roman"/>
              <a:ea typeface="Tahoma" panose="020B0604030504040204" pitchFamily="34" charset="0"/>
              <a:cs typeface="Tahoma" panose="020B0604030504040204" pitchFamily="34" charset="0"/>
            </a:endParaRPr>
          </a:p>
          <a:p>
            <a:pPr>
              <a:defRPr/>
            </a:pPr>
            <a:endParaRPr lang="en-US" altLang="en-US">
              <a:solidFill>
                <a:schemeClr val="accent3"/>
              </a:solidFill>
              <a:ea typeface="Tahoma" panose="020B0604030504040204" pitchFamily="34" charset="0"/>
              <a:cs typeface="Tahoma" panose="020B0604030504040204" pitchFamily="34" charset="0"/>
            </a:endParaRPr>
          </a:p>
        </p:txBody>
      </p:sp>
      <p:sp>
        <p:nvSpPr>
          <p:cNvPr id="5" name="Rectangle 1026">
            <a:extLst>
              <a:ext uri="{FF2B5EF4-FFF2-40B4-BE49-F238E27FC236}">
                <a16:creationId xmlns:a16="http://schemas.microsoft.com/office/drawing/2014/main" id="{32DAFE74-5B0B-709E-8191-CC4F549EEAB0}"/>
              </a:ext>
            </a:extLst>
          </p:cNvPr>
          <p:cNvSpPr>
            <a:spLocks noGrp="1" noChangeArrowheads="1"/>
          </p:cNvSpPr>
          <p:nvPr>
            <p:ph type="title"/>
          </p:nvPr>
        </p:nvSpPr>
        <p:spPr>
          <a:xfrm>
            <a:off x="2209" y="-4416"/>
            <a:ext cx="12193655" cy="1087092"/>
          </a:xfrm>
        </p:spPr>
        <p:txBody>
          <a:bodyPr>
            <a:normAutofit/>
          </a:bodyPr>
          <a:lstStyle/>
          <a:p>
            <a:pPr algn="ctr"/>
            <a:r>
              <a:rPr lang="en-US" altLang="en-US" sz="3200" b="1" i="0" dirty="0">
                <a:solidFill>
                  <a:srgbClr val="000000"/>
                </a:solidFill>
                <a:latin typeface="Times New Roman"/>
                <a:cs typeface="Tahoma"/>
              </a:rPr>
              <a:t>References</a:t>
            </a:r>
            <a:br>
              <a:rPr lang="en-US" altLang="en-US" sz="3200" b="1" dirty="0">
                <a:solidFill>
                  <a:srgbClr val="000000"/>
                </a:solidFill>
                <a:latin typeface="Times New Roman"/>
                <a:cs typeface="Tahoma"/>
              </a:rPr>
            </a:br>
            <a:r>
              <a:rPr lang="en-US" altLang="en-US" sz="2000" dirty="0">
                <a:solidFill>
                  <a:srgbClr val="000000"/>
                </a:solidFill>
                <a:latin typeface="Times New Roman"/>
                <a:cs typeface="Tahoma"/>
              </a:rPr>
              <a:t>(cont.)</a:t>
            </a:r>
            <a:endParaRPr lang="en-US" altLang="en-US" sz="2000" i="0" dirty="0">
              <a:solidFill>
                <a:srgbClr val="000000"/>
              </a:solidFill>
              <a:latin typeface="Times New Roman"/>
              <a:cs typeface="Tahoma"/>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4360DD83-28F6-1979-0243-874B08CC5975}"/>
              </a:ext>
            </a:extLst>
          </p:cNvPr>
          <p:cNvSpPr>
            <a:spLocks noGrp="1" noChangeArrowheads="1"/>
          </p:cNvSpPr>
          <p:nvPr>
            <p:ph type="title"/>
          </p:nvPr>
        </p:nvSpPr>
        <p:spPr>
          <a:xfrm>
            <a:off x="2209" y="-4417"/>
            <a:ext cx="12187581" cy="1084745"/>
          </a:xfrm>
        </p:spPr>
        <p:txBody>
          <a:bodyPr>
            <a:normAutofit/>
          </a:bodyPr>
          <a:lstStyle/>
          <a:p>
            <a:pPr algn="ctr"/>
            <a:r>
              <a:rPr lang="en-US" altLang="en-US" sz="3200" b="1" i="0" dirty="0">
                <a:solidFill>
                  <a:srgbClr val="000000"/>
                </a:solidFill>
                <a:latin typeface="Times New Roman"/>
                <a:cs typeface="Tahoma"/>
              </a:rPr>
              <a:t>Fleet Reserve </a:t>
            </a:r>
            <a:br>
              <a:rPr lang="en-US" altLang="en-US" sz="2800" dirty="0">
                <a:solidFill>
                  <a:srgbClr val="000000"/>
                </a:solidFill>
                <a:latin typeface="Calibri"/>
                <a:cs typeface="Tahoma"/>
              </a:rPr>
            </a:br>
            <a:r>
              <a:rPr lang="en-US" altLang="en-US" sz="2000" b="0" i="0" dirty="0">
                <a:solidFill>
                  <a:srgbClr val="000000"/>
                </a:solidFill>
                <a:latin typeface="Times New Roman"/>
                <a:cs typeface="Tahoma"/>
              </a:rPr>
              <a:t>(FLTRES)</a:t>
            </a:r>
          </a:p>
        </p:txBody>
      </p:sp>
      <p:sp>
        <p:nvSpPr>
          <p:cNvPr id="11267" name="Rectangle 1027">
            <a:extLst>
              <a:ext uri="{FF2B5EF4-FFF2-40B4-BE49-F238E27FC236}">
                <a16:creationId xmlns:a16="http://schemas.microsoft.com/office/drawing/2014/main" id="{A6BAA79F-1CC2-F9A2-6C44-8E0939CA15CA}"/>
              </a:ext>
            </a:extLst>
          </p:cNvPr>
          <p:cNvSpPr>
            <a:spLocks noGrp="1" noChangeArrowheads="1"/>
          </p:cNvSpPr>
          <p:nvPr>
            <p:ph idx="1"/>
          </p:nvPr>
        </p:nvSpPr>
        <p:spPr>
          <a:xfrm>
            <a:off x="1077843" y="1208157"/>
            <a:ext cx="10058400" cy="5334000"/>
          </a:xfrm>
        </p:spPr>
        <p:txBody>
          <a:bodyPr vert="horz" lIns="91440" tIns="45720" rIns="91440" bIns="45720" rtlCol="0" anchor="t">
            <a:normAutofit/>
          </a:bodyPr>
          <a:lstStyle/>
          <a:p>
            <a:pPr eaLnBrk="1" hangingPunct="1">
              <a:lnSpc>
                <a:spcPct val="100000"/>
              </a:lnSpc>
              <a:spcBef>
                <a:spcPts val="600"/>
              </a:spcBef>
            </a:pPr>
            <a:r>
              <a:rPr lang="en-US" altLang="en-US" sz="2000" b="0" i="0" dirty="0">
                <a:solidFill>
                  <a:srgbClr val="000000"/>
                </a:solidFill>
                <a:latin typeface="Times New Roman"/>
                <a:cs typeface="Tahoma"/>
              </a:rPr>
              <a:t>Provides an available reserve of experienced former members of the Regular Navy and the Naval Reserve who may be used to fill billets requiring experienced personnel in the initial stages of mobilization during an emergency or in war</a:t>
            </a:r>
            <a:endParaRPr lang="en-US" altLang="en-US" sz="2000" b="0" i="0">
              <a:solidFill>
                <a:srgbClr val="000000"/>
              </a:solidFill>
              <a:latin typeface="Times New Roman"/>
              <a:cs typeface="Tahoma"/>
            </a:endParaRPr>
          </a:p>
          <a:p>
            <a:pPr eaLnBrk="1" hangingPunct="1">
              <a:lnSpc>
                <a:spcPct val="100000"/>
              </a:lnSpc>
              <a:spcBef>
                <a:spcPts val="600"/>
              </a:spcBef>
            </a:pPr>
            <a:r>
              <a:rPr lang="en-US" altLang="en-US" sz="2000" b="0" i="0" dirty="0">
                <a:solidFill>
                  <a:srgbClr val="000000"/>
                </a:solidFill>
                <a:latin typeface="Times New Roman"/>
                <a:cs typeface="Tahoma"/>
              </a:rPr>
              <a:t>Consists of military personnel who have completed 20 but less than 30 years of Active Service in the Armed Forces (ASAF)</a:t>
            </a:r>
            <a:endParaRPr lang="en-US" altLang="en-US" sz="2000">
              <a:latin typeface="Times New Roman"/>
              <a:ea typeface="Tahoma"/>
              <a:cs typeface="Tahoma"/>
            </a:endParaRPr>
          </a:p>
          <a:p>
            <a:pPr eaLnBrk="1" hangingPunct="1">
              <a:lnSpc>
                <a:spcPct val="100000"/>
              </a:lnSpc>
              <a:spcBef>
                <a:spcPts val="600"/>
              </a:spcBef>
            </a:pPr>
            <a:r>
              <a:rPr lang="en-US" altLang="en-US" sz="2000" b="0" i="0" dirty="0">
                <a:solidFill>
                  <a:srgbClr val="000000"/>
                </a:solidFill>
                <a:latin typeface="Times New Roman"/>
                <a:cs typeface="Tahoma"/>
              </a:rPr>
              <a:t>Effective date of Fleet Reserve is the last day of the month, of the month requested after service requirements have been fully met</a:t>
            </a:r>
            <a:endParaRPr lang="en-US" altLang="en-US" sz="2000" b="0" i="0" dirty="0">
              <a:solidFill>
                <a:srgbClr val="000000"/>
              </a:solidFill>
              <a:latin typeface="Times New Roman"/>
              <a:ea typeface="Calibri"/>
              <a:cs typeface="Tahoma"/>
            </a:endParaRPr>
          </a:p>
          <a:p>
            <a:pPr eaLnBrk="1" hangingPunct="1">
              <a:lnSpc>
                <a:spcPct val="100000"/>
              </a:lnSpc>
              <a:spcBef>
                <a:spcPts val="600"/>
              </a:spcBef>
            </a:pPr>
            <a:r>
              <a:rPr lang="en-US" altLang="en-US" sz="2000" b="0" i="0" dirty="0">
                <a:solidFill>
                  <a:srgbClr val="000000"/>
                </a:solidFill>
                <a:latin typeface="Times New Roman"/>
                <a:cs typeface="Tahoma"/>
              </a:rPr>
              <a:t>Guidance listed in MILPERSMAN 1830-040</a:t>
            </a:r>
            <a:endParaRPr lang="en-US" altLang="en-US" sz="2000" b="0" i="0" dirty="0">
              <a:solidFill>
                <a:srgbClr val="000000"/>
              </a:solidFill>
              <a:latin typeface="Times New Roman"/>
              <a:ea typeface="Calibri"/>
              <a:cs typeface="Tahoma"/>
            </a:endParaRPr>
          </a:p>
          <a:p>
            <a:pPr eaLnBrk="1" hangingPunct="1">
              <a:lnSpc>
                <a:spcPct val="100000"/>
              </a:lnSpc>
              <a:spcBef>
                <a:spcPts val="600"/>
              </a:spcBef>
            </a:pPr>
            <a:endParaRPr lang="en-US" altLang="en-US">
              <a:cs typeface="Tahoma" panose="020B060403050404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925D5AD-F91A-304E-BE30-E36BB892B616}"/>
              </a:ext>
            </a:extLst>
          </p:cNvPr>
          <p:cNvSpPr>
            <a:spLocks noGrp="1" noChangeArrowheads="1"/>
          </p:cNvSpPr>
          <p:nvPr>
            <p:ph type="title"/>
          </p:nvPr>
        </p:nvSpPr>
        <p:spPr>
          <a:xfrm>
            <a:off x="-4969" y="-2208"/>
            <a:ext cx="12201938" cy="1297608"/>
          </a:xfrm>
        </p:spPr>
        <p:txBody>
          <a:bodyPr>
            <a:normAutofit/>
          </a:bodyPr>
          <a:lstStyle/>
          <a:p>
            <a:pPr algn="ctr"/>
            <a:r>
              <a:rPr lang="en-US" altLang="en-US" sz="3200" b="1" i="0" dirty="0">
                <a:solidFill>
                  <a:srgbClr val="000000"/>
                </a:solidFill>
                <a:latin typeface="Times New Roman"/>
                <a:cs typeface="Times New Roman"/>
              </a:rPr>
              <a:t>Fleet Reserve</a:t>
            </a:r>
            <a:r>
              <a:rPr lang="en-US" altLang="en-US" sz="2800" b="0" i="0" dirty="0">
                <a:solidFill>
                  <a:srgbClr val="000000"/>
                </a:solidFill>
                <a:latin typeface="Calibri"/>
                <a:cs typeface="Times New Roman"/>
              </a:rPr>
              <a:t> </a:t>
            </a:r>
            <a:br>
              <a:rPr lang="en-US" altLang="en-US" sz="2800" dirty="0">
                <a:solidFill>
                  <a:srgbClr val="000000"/>
                </a:solidFill>
                <a:latin typeface="Calibri"/>
                <a:cs typeface="Times New Roman"/>
              </a:rPr>
            </a:br>
            <a:r>
              <a:rPr lang="en-US" altLang="en-US" sz="2000" b="0" i="0" dirty="0">
                <a:solidFill>
                  <a:srgbClr val="000000"/>
                </a:solidFill>
                <a:latin typeface="Times New Roman"/>
                <a:cs typeface="Times New Roman"/>
              </a:rPr>
              <a:t>Eligibility Requirements</a:t>
            </a:r>
          </a:p>
        </p:txBody>
      </p:sp>
      <p:sp>
        <p:nvSpPr>
          <p:cNvPr id="15363" name="Rectangle 3">
            <a:extLst>
              <a:ext uri="{FF2B5EF4-FFF2-40B4-BE49-F238E27FC236}">
                <a16:creationId xmlns:a16="http://schemas.microsoft.com/office/drawing/2014/main" id="{C9EC7432-54B8-1111-6135-B803BD753127}"/>
              </a:ext>
            </a:extLst>
          </p:cNvPr>
          <p:cNvSpPr>
            <a:spLocks noGrp="1" noChangeArrowheads="1"/>
          </p:cNvSpPr>
          <p:nvPr>
            <p:ph idx="1"/>
          </p:nvPr>
        </p:nvSpPr>
        <p:spPr>
          <a:xfrm>
            <a:off x="1066800" y="1447800"/>
            <a:ext cx="10058400" cy="4525962"/>
          </a:xfrm>
        </p:spPr>
        <p:txBody>
          <a:bodyPr vert="horz" lIns="91440" tIns="45720" rIns="91440" bIns="45720" rtlCol="0" anchor="t">
            <a:normAutofit/>
          </a:bodyPr>
          <a:lstStyle/>
          <a:p>
            <a:r>
              <a:rPr lang="en-US" altLang="en-US" sz="2000" dirty="0">
                <a:solidFill>
                  <a:srgbClr val="000000"/>
                </a:solidFill>
                <a:latin typeface="Times New Roman"/>
                <a:cs typeface="Times New Roman"/>
              </a:rPr>
              <a:t>Completion of</a:t>
            </a:r>
            <a:r>
              <a:rPr lang="en-US" altLang="en-US" sz="2000" b="0" i="0" dirty="0">
                <a:solidFill>
                  <a:srgbClr val="000000"/>
                </a:solidFill>
                <a:latin typeface="Times New Roman"/>
                <a:cs typeface="Times New Roman"/>
              </a:rPr>
              <a:t> 20 years </a:t>
            </a:r>
            <a:r>
              <a:rPr lang="en-US" altLang="en-US" sz="2000" dirty="0">
                <a:solidFill>
                  <a:srgbClr val="000000"/>
                </a:solidFill>
                <a:latin typeface="Times New Roman"/>
                <a:cs typeface="Times New Roman"/>
              </a:rPr>
              <a:t>but less than 30 years </a:t>
            </a:r>
            <a:r>
              <a:rPr lang="en-US" altLang="en-US" sz="2000" b="0" i="0" dirty="0">
                <a:solidFill>
                  <a:srgbClr val="000000"/>
                </a:solidFill>
                <a:latin typeface="Times New Roman"/>
                <a:cs typeface="Times New Roman"/>
              </a:rPr>
              <a:t>of credible service</a:t>
            </a:r>
            <a:r>
              <a:rPr lang="en-US" altLang="en-US" sz="2000" dirty="0">
                <a:solidFill>
                  <a:srgbClr val="000000"/>
                </a:solidFill>
                <a:latin typeface="Times New Roman"/>
                <a:cs typeface="Times New Roman"/>
              </a:rPr>
              <a:t>.</a:t>
            </a:r>
            <a:endParaRPr lang="en-US" altLang="en-US" sz="2000" b="0" i="0" dirty="0">
              <a:solidFill>
                <a:srgbClr val="000000"/>
              </a:solidFill>
              <a:latin typeface="Times New Roman"/>
              <a:cs typeface="Times New Roman"/>
            </a:endParaRPr>
          </a:p>
          <a:p>
            <a:pPr lvl="1" eaLnBrk="1" hangingPunct="1"/>
            <a:r>
              <a:rPr lang="en-US" altLang="en-US" sz="2000" b="0" i="0" dirty="0">
                <a:solidFill>
                  <a:srgbClr val="000000"/>
                </a:solidFill>
                <a:latin typeface="Times New Roman"/>
                <a:cs typeface="Times New Roman"/>
              </a:rPr>
              <a:t>(MILPERSMAN 1830-040/ DOD FMR 7000.14-R, Volume 7B, Chapter 1)</a:t>
            </a:r>
            <a:endParaRPr lang="en-US" altLang="en-US" sz="2000" b="0" i="0">
              <a:solidFill>
                <a:srgbClr val="000000"/>
              </a:solidFill>
              <a:latin typeface="Times New Roman"/>
              <a:ea typeface="Calibri"/>
              <a:cs typeface="Times New Roman"/>
            </a:endParaRPr>
          </a:p>
          <a:p>
            <a:r>
              <a:rPr lang="en-US" altLang="en-US" sz="2000" b="0" i="0" dirty="0">
                <a:solidFill>
                  <a:srgbClr val="000000"/>
                </a:solidFill>
                <a:latin typeface="Times New Roman"/>
                <a:cs typeface="Times New Roman"/>
              </a:rPr>
              <a:t>Complete current assignment or DoD tour</a:t>
            </a:r>
            <a:r>
              <a:rPr lang="en-US" altLang="en-US" sz="2000" dirty="0">
                <a:solidFill>
                  <a:srgbClr val="000000"/>
                </a:solidFill>
                <a:latin typeface="Times New Roman"/>
                <a:cs typeface="Times New Roman"/>
              </a:rPr>
              <a:t>.</a:t>
            </a:r>
            <a:endParaRPr lang="en-US" altLang="en-US" sz="2000" b="0" i="0" dirty="0">
              <a:solidFill>
                <a:srgbClr val="000000"/>
              </a:solidFill>
              <a:latin typeface="Times New Roman"/>
              <a:ea typeface="Calibri"/>
              <a:cs typeface="Times New Roman"/>
            </a:endParaRPr>
          </a:p>
          <a:p>
            <a:r>
              <a:rPr lang="en-US" altLang="en-US" sz="2000" dirty="0">
                <a:solidFill>
                  <a:srgbClr val="000000"/>
                </a:solidFill>
                <a:latin typeface="Times New Roman"/>
                <a:cs typeface="Times New Roman"/>
              </a:rPr>
              <a:t>E-7 through E-9</a:t>
            </a:r>
            <a:r>
              <a:rPr lang="en-US" altLang="en-US" sz="2000" b="0" i="0" dirty="0">
                <a:solidFill>
                  <a:srgbClr val="000000"/>
                </a:solidFill>
                <a:latin typeface="Times New Roman"/>
                <a:cs typeface="Times New Roman"/>
              </a:rPr>
              <a:t> must serve 2 years in present paygrade</a:t>
            </a:r>
            <a:r>
              <a:rPr lang="en-US" altLang="en-US" sz="2000" dirty="0">
                <a:solidFill>
                  <a:srgbClr val="000000"/>
                </a:solidFill>
                <a:latin typeface="Times New Roman"/>
                <a:cs typeface="Times New Roman"/>
              </a:rPr>
              <a:t>.</a:t>
            </a:r>
            <a:endParaRPr lang="en-US" altLang="en-US" sz="2000" b="0" i="0" dirty="0">
              <a:solidFill>
                <a:srgbClr val="000000"/>
              </a:solidFill>
              <a:latin typeface="Times New Roman"/>
              <a:ea typeface="Calibri"/>
              <a:cs typeface="Times New Roman"/>
            </a:endParaRPr>
          </a:p>
          <a:p>
            <a:r>
              <a:rPr lang="en-US" altLang="en-US" sz="2000" dirty="0">
                <a:solidFill>
                  <a:srgbClr val="000000"/>
                </a:solidFill>
                <a:latin typeface="Times New Roman"/>
                <a:ea typeface="Calibri"/>
                <a:cs typeface="Times New Roman"/>
              </a:rPr>
              <a:t>Fleet Reserve Submissions at HYT gate can compete for advancement. </a:t>
            </a:r>
            <a:endParaRPr lang="en-US" altLang="en-US" sz="2000" b="0" i="0" dirty="0">
              <a:solidFill>
                <a:srgbClr val="000000"/>
              </a:solidFill>
              <a:latin typeface="Times New Roman"/>
              <a:ea typeface="Calibri"/>
              <a:cs typeface="Times New Roman"/>
            </a:endParaRPr>
          </a:p>
          <a:p>
            <a:pPr lvl="1" eaLnBrk="1" hangingPunct="1"/>
            <a:r>
              <a:rPr lang="en-US" altLang="en-US" sz="2000" b="0" i="0" dirty="0">
                <a:solidFill>
                  <a:srgbClr val="000000"/>
                </a:solidFill>
                <a:latin typeface="Times New Roman"/>
                <a:cs typeface="Times New Roman"/>
              </a:rPr>
              <a:t>Verify HYT with current MPM and NAVADMINs</a:t>
            </a:r>
            <a:endParaRPr lang="en-US" altLang="en-US" sz="2000" b="0" i="0" dirty="0">
              <a:solidFill>
                <a:srgbClr val="000000"/>
              </a:solidFill>
              <a:latin typeface="Times New Roman"/>
              <a:ea typeface="Calibri"/>
              <a:cs typeface="Times New Roman"/>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6B5EC82-4845-4579-2F25-ACB2536DCAF2}"/>
              </a:ext>
            </a:extLst>
          </p:cNvPr>
          <p:cNvSpPr>
            <a:spLocks noGrp="1" noChangeArrowheads="1"/>
          </p:cNvSpPr>
          <p:nvPr>
            <p:ph type="title"/>
          </p:nvPr>
        </p:nvSpPr>
        <p:spPr>
          <a:xfrm>
            <a:off x="2286000" y="152400"/>
            <a:ext cx="7620000" cy="1079500"/>
          </a:xfrm>
        </p:spPr>
        <p:txBody>
          <a:bodyPr>
            <a:normAutofit/>
          </a:bodyPr>
          <a:lstStyle/>
          <a:p>
            <a:pPr algn="ctr"/>
            <a:r>
              <a:rPr lang="en-US" altLang="en-US" sz="3200" b="1" i="0" dirty="0">
                <a:solidFill>
                  <a:srgbClr val="000000"/>
                </a:solidFill>
                <a:latin typeface="Times New Roman"/>
                <a:cs typeface="Tahoma"/>
              </a:rPr>
              <a:t>Fleet Reserve</a:t>
            </a:r>
            <a:br>
              <a:rPr lang="en-US" altLang="en-US" sz="2800" dirty="0">
                <a:solidFill>
                  <a:srgbClr val="000000"/>
                </a:solidFill>
                <a:latin typeface="Calibri"/>
                <a:ea typeface="Calibri"/>
                <a:cs typeface="Tahoma"/>
              </a:rPr>
            </a:br>
            <a:r>
              <a:rPr lang="en-US" sz="2000" dirty="0">
                <a:solidFill>
                  <a:srgbClr val="000000"/>
                </a:solidFill>
                <a:latin typeface="Times New Roman"/>
                <a:cs typeface="Calibri"/>
              </a:rPr>
              <a:t>Non-Disability </a:t>
            </a:r>
            <a:endParaRPr lang="en-US" altLang="en-US" sz="2000" b="0" i="0" dirty="0">
              <a:solidFill>
                <a:srgbClr val="000000"/>
              </a:solidFill>
              <a:latin typeface="Calibri"/>
              <a:ea typeface="Calibri"/>
              <a:cs typeface="Tahoma"/>
            </a:endParaRPr>
          </a:p>
        </p:txBody>
      </p:sp>
      <p:sp>
        <p:nvSpPr>
          <p:cNvPr id="17411" name="Rectangle 3">
            <a:extLst>
              <a:ext uri="{FF2B5EF4-FFF2-40B4-BE49-F238E27FC236}">
                <a16:creationId xmlns:a16="http://schemas.microsoft.com/office/drawing/2014/main" id="{3CA77B8F-5057-3033-0F8D-81137A2D3F79}"/>
              </a:ext>
            </a:extLst>
          </p:cNvPr>
          <p:cNvSpPr>
            <a:spLocks noGrp="1" noChangeArrowheads="1"/>
          </p:cNvSpPr>
          <p:nvPr>
            <p:ph idx="1"/>
          </p:nvPr>
        </p:nvSpPr>
        <p:spPr>
          <a:xfrm>
            <a:off x="1109870" y="1335157"/>
            <a:ext cx="9982200" cy="4802188"/>
          </a:xfrm>
        </p:spPr>
        <p:txBody>
          <a:bodyPr vert="horz" lIns="91440" tIns="45720" rIns="91440" bIns="45720" rtlCol="0" anchor="t">
            <a:normAutofit/>
          </a:bodyPr>
          <a:lstStyle/>
          <a:p>
            <a:pPr>
              <a:spcBef>
                <a:spcPts val="600"/>
              </a:spcBef>
            </a:pPr>
            <a:r>
              <a:rPr lang="en-US" altLang="en-US" sz="2000" b="0" i="0" dirty="0">
                <a:solidFill>
                  <a:srgbClr val="000000"/>
                </a:solidFill>
                <a:latin typeface="Times New Roman"/>
                <a:cs typeface="Tahoma"/>
              </a:rPr>
              <a:t>Retirement from Fleet Reserve is automatic: </a:t>
            </a:r>
            <a:endParaRPr lang="en-US" altLang="en-US" sz="2000" b="0" i="0">
              <a:solidFill>
                <a:srgbClr val="000000"/>
              </a:solidFill>
              <a:latin typeface="Times New Roman"/>
              <a:cs typeface="Tahoma"/>
            </a:endParaRPr>
          </a:p>
          <a:p>
            <a:pPr lvl="1">
              <a:spcBef>
                <a:spcPts val="600"/>
              </a:spcBef>
            </a:pPr>
            <a:r>
              <a:rPr lang="en-US" altLang="en-US" sz="2000" b="0" i="0" dirty="0">
                <a:solidFill>
                  <a:srgbClr val="000000"/>
                </a:solidFill>
                <a:latin typeface="Times New Roman"/>
                <a:cs typeface="Tahoma"/>
              </a:rPr>
              <a:t>(MILPERSMAN 1820-010)</a:t>
            </a:r>
            <a:endParaRPr lang="en-US" altLang="en-US" sz="2000" b="0" i="0">
              <a:solidFill>
                <a:srgbClr val="000000"/>
              </a:solidFill>
              <a:latin typeface="Times New Roman"/>
              <a:cs typeface="Tahoma"/>
            </a:endParaRPr>
          </a:p>
          <a:p>
            <a:pPr>
              <a:spcBef>
                <a:spcPts val="600"/>
              </a:spcBef>
            </a:pPr>
            <a:endParaRPr lang="en-US" altLang="en-US" sz="2000" dirty="0">
              <a:latin typeface="Times New Roman"/>
              <a:cs typeface="Tahoma" panose="020B0604030504040204" pitchFamily="34" charset="0"/>
            </a:endParaRPr>
          </a:p>
          <a:p>
            <a:pPr>
              <a:spcBef>
                <a:spcPts val="600"/>
              </a:spcBef>
            </a:pPr>
            <a:r>
              <a:rPr lang="en-US" altLang="en-US" sz="2000" b="0" i="0" dirty="0">
                <a:solidFill>
                  <a:srgbClr val="000000"/>
                </a:solidFill>
                <a:latin typeface="Times New Roman"/>
                <a:cs typeface="Tahoma"/>
              </a:rPr>
              <a:t>Retired List:</a:t>
            </a:r>
            <a:endParaRPr lang="en-US" altLang="en-US" sz="2000" b="0" i="0">
              <a:solidFill>
                <a:srgbClr val="000000"/>
              </a:solidFill>
              <a:latin typeface="Times New Roman"/>
              <a:cs typeface="Tahoma"/>
            </a:endParaRPr>
          </a:p>
          <a:p>
            <a:pPr lvl="1">
              <a:spcBef>
                <a:spcPts val="600"/>
              </a:spcBef>
            </a:pPr>
            <a:r>
              <a:rPr lang="en-US" sz="2000" b="0" i="0" dirty="0">
                <a:solidFill>
                  <a:srgbClr val="000000"/>
                </a:solidFill>
                <a:latin typeface="Times New Roman"/>
                <a:cs typeface="Times New Roman"/>
              </a:rPr>
              <a:t>Navy Personnel Command (NAVPERSCOM), Reserve Retirements Branch (PERS-912) will transfer members of the Fleet Reserve to the Retired List without application upon:</a:t>
            </a:r>
            <a:endParaRPr lang="en-US" sz="2000" b="0" i="0">
              <a:solidFill>
                <a:srgbClr val="000000"/>
              </a:solidFill>
              <a:latin typeface="Times New Roman"/>
              <a:cs typeface="Times New Roman"/>
            </a:endParaRPr>
          </a:p>
          <a:p>
            <a:pPr marL="685800" lvl="2">
              <a:spcBef>
                <a:spcPts val="600"/>
              </a:spcBef>
            </a:pPr>
            <a:r>
              <a:rPr lang="en-US" b="0" i="0" dirty="0">
                <a:solidFill>
                  <a:srgbClr val="000000"/>
                </a:solidFill>
                <a:latin typeface="Times New Roman"/>
                <a:cs typeface="Times New Roman"/>
              </a:rPr>
              <a:t>Completion of 30 years active and inactive service</a:t>
            </a:r>
            <a:r>
              <a:rPr lang="en-US" dirty="0">
                <a:solidFill>
                  <a:srgbClr val="000000"/>
                </a:solidFill>
                <a:latin typeface="Times New Roman"/>
                <a:cs typeface="Times New Roman"/>
              </a:rPr>
              <a:t>.</a:t>
            </a:r>
            <a:endParaRPr lang="en-US" altLang="en-US" dirty="0">
              <a:latin typeface="Times New Roman"/>
              <a:cs typeface="Times New Roman"/>
            </a:endParaRPr>
          </a:p>
          <a:p>
            <a:pPr marL="685800" lvl="2">
              <a:spcBef>
                <a:spcPts val="600"/>
              </a:spcBef>
            </a:pPr>
            <a:r>
              <a:rPr lang="en-US" b="0" i="0" dirty="0">
                <a:solidFill>
                  <a:srgbClr val="000000"/>
                </a:solidFill>
                <a:latin typeface="Times New Roman"/>
                <a:cs typeface="Times New Roman"/>
              </a:rPr>
              <a:t>Upon determination that the member is not physically qualified to perform the duties of the rate held</a:t>
            </a:r>
            <a:r>
              <a:rPr lang="en-US" dirty="0">
                <a:solidFill>
                  <a:srgbClr val="000000"/>
                </a:solidFill>
                <a:latin typeface="Times New Roman"/>
                <a:cs typeface="Times New Roman"/>
              </a:rPr>
              <a:t>.</a:t>
            </a:r>
            <a:endParaRPr lang="en-US" b="0" i="0" dirty="0">
              <a:solidFill>
                <a:srgbClr val="000000"/>
              </a:solidFill>
              <a:latin typeface="Times New Roman"/>
              <a:cs typeface="Times New Roman"/>
            </a:endParaRPr>
          </a:p>
          <a:p>
            <a:pPr marL="685800" lvl="3">
              <a:spcBef>
                <a:spcPts val="600"/>
              </a:spcBef>
            </a:pPr>
            <a:r>
              <a:rPr lang="en-US" sz="2000" b="0" i="0" dirty="0">
                <a:solidFill>
                  <a:srgbClr val="000000"/>
                </a:solidFill>
                <a:latin typeface="Times New Roman"/>
                <a:cs typeface="Times New Roman"/>
              </a:rPr>
              <a:t>Such members may, upon notification by Chief of Naval Personnel, be transferred to the Retired List, or if serving on active duty and when otherwise qualified; therefore, be placed on the Temporary or Permanent Physical Disability Retired List</a:t>
            </a:r>
            <a:r>
              <a:rPr lang="en-US" sz="2000" dirty="0">
                <a:solidFill>
                  <a:srgbClr val="000000"/>
                </a:solidFill>
                <a:latin typeface="Times New Roman"/>
                <a:cs typeface="Times New Roman"/>
              </a:rPr>
              <a:t>.</a:t>
            </a:r>
            <a:endParaRPr lang="en-US" altLang="en-US" sz="2000" dirty="0">
              <a:latin typeface="Times New Roman"/>
              <a:cs typeface="Times New Roman"/>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D035EEBF-5ECD-7016-A786-95AEC372BAF4}"/>
              </a:ext>
            </a:extLst>
          </p:cNvPr>
          <p:cNvSpPr>
            <a:spLocks noGrp="1" noChangeArrowheads="1"/>
          </p:cNvSpPr>
          <p:nvPr>
            <p:ph type="title"/>
          </p:nvPr>
        </p:nvSpPr>
        <p:spPr>
          <a:xfrm>
            <a:off x="2209" y="-4417"/>
            <a:ext cx="12187581" cy="1095788"/>
          </a:xfrm>
        </p:spPr>
        <p:txBody>
          <a:bodyPr>
            <a:normAutofit/>
          </a:bodyPr>
          <a:lstStyle/>
          <a:p>
            <a:pPr algn="ctr" eaLnBrk="1" hangingPunct="1"/>
            <a:r>
              <a:rPr lang="en-US" altLang="en-US" sz="3200" b="1" i="0" dirty="0">
                <a:solidFill>
                  <a:srgbClr val="000000"/>
                </a:solidFill>
                <a:latin typeface="Times New Roman"/>
                <a:cs typeface="Tahoma"/>
              </a:rPr>
              <a:t>Retirement</a:t>
            </a:r>
          </a:p>
        </p:txBody>
      </p:sp>
      <p:sp>
        <p:nvSpPr>
          <p:cNvPr id="13315" name="Rectangle 1027">
            <a:extLst>
              <a:ext uri="{FF2B5EF4-FFF2-40B4-BE49-F238E27FC236}">
                <a16:creationId xmlns:a16="http://schemas.microsoft.com/office/drawing/2014/main" id="{32B73402-C5A8-5DB8-D6BE-44E35F98E266}"/>
              </a:ext>
            </a:extLst>
          </p:cNvPr>
          <p:cNvSpPr>
            <a:spLocks noGrp="1" noChangeArrowheads="1"/>
          </p:cNvSpPr>
          <p:nvPr>
            <p:ph idx="1"/>
          </p:nvPr>
        </p:nvSpPr>
        <p:spPr>
          <a:xfrm>
            <a:off x="1077843" y="1414670"/>
            <a:ext cx="10058400" cy="4267200"/>
          </a:xfrm>
        </p:spPr>
        <p:txBody>
          <a:bodyPr vert="horz" lIns="91440" tIns="45720" rIns="91440" bIns="45720" rtlCol="0" anchor="t">
            <a:normAutofit/>
          </a:bodyPr>
          <a:lstStyle/>
          <a:p>
            <a:r>
              <a:rPr lang="en-US" sz="2000" dirty="0">
                <a:solidFill>
                  <a:srgbClr val="000000"/>
                </a:solidFill>
                <a:latin typeface="Times New Roman"/>
                <a:cs typeface="Times New Roman"/>
              </a:rPr>
              <a:t>Reference:  MILPERSMAN 1810-010</a:t>
            </a:r>
            <a:endParaRPr lang="en-US" altLang="en-US" sz="1800" dirty="0">
              <a:solidFill>
                <a:srgbClr val="000000"/>
              </a:solidFill>
              <a:latin typeface="Times New Roman"/>
              <a:cs typeface="Tahoma"/>
            </a:endParaRPr>
          </a:p>
          <a:p>
            <a:r>
              <a:rPr lang="en-US" altLang="en-US" sz="2000" b="0" i="0" dirty="0">
                <a:solidFill>
                  <a:srgbClr val="000000"/>
                </a:solidFill>
                <a:latin typeface="Times New Roman"/>
                <a:cs typeface="Tahoma"/>
              </a:rPr>
              <a:t>Consists of military personnel who have completed a minimum of 30 years of Active Service in the Armed Forces (ASAF</a:t>
            </a:r>
            <a:r>
              <a:rPr lang="en-US" altLang="en-US" sz="2000" dirty="0">
                <a:solidFill>
                  <a:srgbClr val="000000"/>
                </a:solidFill>
                <a:latin typeface="Times New Roman"/>
                <a:cs typeface="Tahoma"/>
              </a:rPr>
              <a:t>).</a:t>
            </a:r>
            <a:endParaRPr lang="en-US" dirty="0"/>
          </a:p>
          <a:p>
            <a:pPr eaLnBrk="1" hangingPunct="1"/>
            <a:r>
              <a:rPr lang="en-US" altLang="en-US" sz="2000" b="0" i="0" dirty="0">
                <a:solidFill>
                  <a:srgbClr val="000000"/>
                </a:solidFill>
                <a:latin typeface="Times New Roman"/>
                <a:cs typeface="Tahoma"/>
              </a:rPr>
              <a:t>Effective date of retirement is the 1st day of the month, after the month in which service requirements have been fully met</a:t>
            </a:r>
            <a:r>
              <a:rPr lang="en-US" altLang="en-US" sz="2000" dirty="0">
                <a:solidFill>
                  <a:srgbClr val="000000"/>
                </a:solidFill>
                <a:latin typeface="Times New Roman"/>
                <a:cs typeface="Tahoma"/>
              </a:rPr>
              <a:t>.</a:t>
            </a:r>
            <a:endParaRPr lang="en-US" altLang="en-US" sz="2000" b="0" i="0" dirty="0">
              <a:solidFill>
                <a:srgbClr val="000000"/>
              </a:solidFill>
              <a:latin typeface="Times New Roman"/>
              <a:ea typeface="Calibri"/>
              <a:cs typeface="Tahoma"/>
            </a:endParaRPr>
          </a:p>
          <a:p>
            <a:pPr eaLnBrk="1" hangingPunct="1"/>
            <a:endParaRPr lang="en-US" altLang="en-US" sz="2000" b="0" i="0" dirty="0">
              <a:solidFill>
                <a:srgbClr val="000000"/>
              </a:solidFill>
              <a:latin typeface="Times New Roman"/>
              <a:ea typeface="Calibri"/>
              <a:cs typeface="Tahoma"/>
            </a:endParaRPr>
          </a:p>
          <a:p>
            <a:pPr eaLnBrk="1" hangingPunct="1"/>
            <a:endParaRPr lang="en-US" altLang="en-US">
              <a:cs typeface="Tahoma" panose="020B0604030504040204"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3915FE-AEEC-AE59-BDE7-58B2340AA3BF}"/>
              </a:ext>
            </a:extLst>
          </p:cNvPr>
          <p:cNvSpPr>
            <a:spLocks noGrp="1" noChangeArrowheads="1"/>
          </p:cNvSpPr>
          <p:nvPr>
            <p:ph type="title"/>
          </p:nvPr>
        </p:nvSpPr>
        <p:spPr>
          <a:xfrm>
            <a:off x="-828" y="-3313"/>
            <a:ext cx="12105308" cy="1180547"/>
          </a:xfrm>
        </p:spPr>
        <p:txBody>
          <a:bodyPr>
            <a:normAutofit/>
          </a:bodyPr>
          <a:lstStyle/>
          <a:p>
            <a:pPr algn="ctr">
              <a:defRPr/>
            </a:pPr>
            <a:r>
              <a:rPr lang="en-US" altLang="en-US" sz="3200" b="1" i="0" dirty="0">
                <a:solidFill>
                  <a:srgbClr val="000000"/>
                </a:solidFill>
                <a:latin typeface="Times New Roman"/>
                <a:cs typeface="Times New Roman"/>
              </a:rPr>
              <a:t>Fleet Reserve</a:t>
            </a:r>
            <a:r>
              <a:rPr lang="en-US" altLang="en-US" sz="3200" b="1" dirty="0">
                <a:solidFill>
                  <a:srgbClr val="000000"/>
                </a:solidFill>
                <a:latin typeface="Times New Roman"/>
                <a:cs typeface="Times New Roman"/>
              </a:rPr>
              <a:t>/Retirement</a:t>
            </a:r>
            <a:br>
              <a:rPr lang="en-US" altLang="en-US" sz="2800" dirty="0">
                <a:solidFill>
                  <a:srgbClr val="000000"/>
                </a:solidFill>
                <a:latin typeface="Calibri"/>
                <a:ea typeface="Calibri"/>
                <a:cs typeface="Times New Roman"/>
              </a:rPr>
            </a:br>
            <a:r>
              <a:rPr lang="en-US" altLang="en-US" sz="2000" dirty="0">
                <a:solidFill>
                  <a:srgbClr val="000000"/>
                </a:solidFill>
                <a:latin typeface="Times New Roman"/>
                <a:cs typeface="Times New Roman"/>
              </a:rPr>
              <a:t>Request </a:t>
            </a:r>
            <a:endParaRPr lang="en-US" sz="2400" dirty="0">
              <a:latin typeface="Aptos Display" panose="02110004020202020204"/>
            </a:endParaRPr>
          </a:p>
        </p:txBody>
      </p:sp>
      <p:sp>
        <p:nvSpPr>
          <p:cNvPr id="15363" name="Rectangle 3">
            <a:extLst>
              <a:ext uri="{FF2B5EF4-FFF2-40B4-BE49-F238E27FC236}">
                <a16:creationId xmlns:a16="http://schemas.microsoft.com/office/drawing/2014/main" id="{2DC14608-4F70-41AF-BDC7-D183E011D05E}"/>
              </a:ext>
            </a:extLst>
          </p:cNvPr>
          <p:cNvSpPr>
            <a:spLocks noGrp="1" noChangeArrowheads="1"/>
          </p:cNvSpPr>
          <p:nvPr>
            <p:ph idx="1"/>
          </p:nvPr>
        </p:nvSpPr>
        <p:spPr>
          <a:xfrm>
            <a:off x="1022626" y="1102139"/>
            <a:ext cx="10058400" cy="5410200"/>
          </a:xfrm>
        </p:spPr>
        <p:txBody>
          <a:bodyPr vert="horz" lIns="91440" tIns="45720" rIns="91440" bIns="45720" rtlCol="0" anchor="t">
            <a:noAutofit/>
          </a:bodyPr>
          <a:lstStyle/>
          <a:p>
            <a:pPr eaLnBrk="1" hangingPunct="1">
              <a:lnSpc>
                <a:spcPct val="120000"/>
              </a:lnSpc>
              <a:defRPr/>
            </a:pPr>
            <a:r>
              <a:rPr lang="en-US" altLang="en-US" sz="1800" b="0" i="0" dirty="0">
                <a:latin typeface="Times New Roman"/>
                <a:cs typeface="Calibri"/>
              </a:rPr>
              <a:t>Requests for Transfer to Fleet Reserve/Retirement:</a:t>
            </a:r>
          </a:p>
          <a:p>
            <a:pPr lvl="1" eaLnBrk="1" hangingPunct="1">
              <a:lnSpc>
                <a:spcPct val="120000"/>
              </a:lnSpc>
              <a:defRPr/>
            </a:pPr>
            <a:r>
              <a:rPr lang="en-US" altLang="en-US" sz="1800" b="0" i="0" dirty="0">
                <a:latin typeface="Times New Roman"/>
                <a:cs typeface="Calibri"/>
              </a:rPr>
              <a:t>Sailor submits request in Retirements and Separations (</a:t>
            </a:r>
            <a:r>
              <a:rPr lang="en-US" altLang="en-US" sz="1800" b="0" i="0" dirty="0" err="1">
                <a:latin typeface="Times New Roman"/>
                <a:cs typeface="Calibri"/>
              </a:rPr>
              <a:t>RnS</a:t>
            </a:r>
            <a:r>
              <a:rPr lang="en-US" altLang="en-US" sz="1800" b="0" i="0" dirty="0">
                <a:latin typeface="Times New Roman"/>
                <a:cs typeface="Calibri"/>
              </a:rPr>
              <a:t>) NSIPS self-service access</a:t>
            </a:r>
            <a:r>
              <a:rPr lang="en-US" altLang="en-US" sz="1800" dirty="0">
                <a:latin typeface="Times New Roman"/>
                <a:cs typeface="Calibri"/>
              </a:rPr>
              <a:t>.</a:t>
            </a:r>
          </a:p>
          <a:p>
            <a:pPr eaLnBrk="1" hangingPunct="1">
              <a:lnSpc>
                <a:spcPct val="120000"/>
              </a:lnSpc>
              <a:defRPr/>
            </a:pPr>
            <a:r>
              <a:rPr lang="en-US" sz="1800" b="0" i="0" dirty="0">
                <a:latin typeface="Times New Roman"/>
                <a:cs typeface="Calibri"/>
              </a:rPr>
              <a:t>Submit requests within the following timelines: </a:t>
            </a:r>
          </a:p>
          <a:p>
            <a:pPr lvl="1">
              <a:lnSpc>
                <a:spcPct val="120000"/>
              </a:lnSpc>
              <a:defRPr/>
            </a:pPr>
            <a:r>
              <a:rPr lang="en-US" sz="1800" b="0" i="0" dirty="0">
                <a:latin typeface="Times New Roman"/>
                <a:cs typeface="Calibri"/>
              </a:rPr>
              <a:t>E-6 and junior: </a:t>
            </a:r>
            <a:r>
              <a:rPr lang="en-US" sz="1800" dirty="0">
                <a:latin typeface="Times New Roman"/>
                <a:cs typeface="Calibri"/>
              </a:rPr>
              <a:t>6-18</a:t>
            </a:r>
            <a:r>
              <a:rPr lang="en-US" sz="1800" b="0" i="0" dirty="0">
                <a:latin typeface="Times New Roman"/>
                <a:cs typeface="Calibri"/>
              </a:rPr>
              <a:t> months prior to requested date </a:t>
            </a:r>
          </a:p>
          <a:p>
            <a:pPr lvl="1">
              <a:lnSpc>
                <a:spcPct val="120000"/>
              </a:lnSpc>
              <a:defRPr/>
            </a:pPr>
            <a:r>
              <a:rPr lang="en-US" sz="1800" b="0" i="0" dirty="0">
                <a:latin typeface="Times New Roman"/>
                <a:cs typeface="Calibri"/>
              </a:rPr>
              <a:t>E-7 </a:t>
            </a:r>
            <a:r>
              <a:rPr lang="en-US" sz="1800" dirty="0">
                <a:latin typeface="Times New Roman"/>
                <a:cs typeface="Calibri"/>
              </a:rPr>
              <a:t>– E-9:</a:t>
            </a:r>
            <a:r>
              <a:rPr lang="en-US" sz="1800" b="0" i="0" dirty="0">
                <a:latin typeface="Times New Roman"/>
                <a:cs typeface="Calibri"/>
              </a:rPr>
              <a:t> 6-24 months prior to requested date</a:t>
            </a:r>
          </a:p>
          <a:p>
            <a:pPr lvl="1">
              <a:lnSpc>
                <a:spcPct val="120000"/>
              </a:lnSpc>
              <a:defRPr/>
            </a:pPr>
            <a:r>
              <a:rPr lang="en-US" sz="1800" dirty="0">
                <a:latin typeface="Times New Roman"/>
                <a:cs typeface="Calibri"/>
              </a:rPr>
              <a:t>Officers:  6-9 months prior to requested date</a:t>
            </a:r>
          </a:p>
          <a:p>
            <a:pPr eaLnBrk="1" hangingPunct="1">
              <a:lnSpc>
                <a:spcPct val="120000"/>
              </a:lnSpc>
              <a:defRPr/>
            </a:pPr>
            <a:r>
              <a:rPr lang="en-US" altLang="en-US" sz="1800" b="0" i="0" dirty="0">
                <a:latin typeface="Times New Roman"/>
                <a:cs typeface="Calibri"/>
              </a:rPr>
              <a:t>Extraordinary Heroism: </a:t>
            </a:r>
          </a:p>
          <a:p>
            <a:pPr lvl="1" eaLnBrk="1" hangingPunct="1">
              <a:lnSpc>
                <a:spcPct val="120000"/>
              </a:lnSpc>
              <a:defRPr/>
            </a:pPr>
            <a:r>
              <a:rPr lang="en-US" sz="1800" b="0" i="0" dirty="0">
                <a:latin typeface="Times New Roman"/>
                <a:cs typeface="Calibri"/>
              </a:rPr>
              <a:t>C</a:t>
            </a:r>
            <a:r>
              <a:rPr lang="en-US" sz="1800" b="0" i="0" dirty="0">
                <a:effectLst/>
                <a:latin typeface="Times New Roman"/>
                <a:cs typeface="Calibri"/>
              </a:rPr>
              <a:t>redited by the Secretary concerned with extraordinary heroism in the line of duty and if the highest grade held satisfactorily by that person at any time in the armed forces is an enlisted grade, the person’s retired pay shall be increased by 10 percent of the amount determined</a:t>
            </a:r>
          </a:p>
          <a:p>
            <a:pPr lvl="2" eaLnBrk="1" hangingPunct="1">
              <a:lnSpc>
                <a:spcPct val="120000"/>
              </a:lnSpc>
              <a:defRPr/>
            </a:pPr>
            <a:r>
              <a:rPr lang="en-US" sz="1800" b="0" i="0" dirty="0">
                <a:latin typeface="Times New Roman"/>
                <a:cs typeface="Calibri"/>
              </a:rPr>
              <a:t>Supporting documents (award </a:t>
            </a:r>
            <a:r>
              <a:rPr lang="en-US" sz="1800" dirty="0">
                <a:latin typeface="Times New Roman"/>
                <a:cs typeface="Calibri"/>
              </a:rPr>
              <a:t>citation</a:t>
            </a:r>
            <a:r>
              <a:rPr lang="en-US" sz="1800" b="0" i="0" dirty="0">
                <a:latin typeface="Times New Roman"/>
                <a:cs typeface="Calibri"/>
              </a:rPr>
              <a:t>, SECNAV memo, NAVPERS 1650/1) added to </a:t>
            </a:r>
            <a:r>
              <a:rPr lang="en-US" sz="1800" b="0" i="0" err="1">
                <a:latin typeface="Times New Roman"/>
                <a:cs typeface="Calibri"/>
              </a:rPr>
              <a:t>RnS</a:t>
            </a:r>
            <a:r>
              <a:rPr lang="en-US" sz="1800" b="0" i="0" dirty="0">
                <a:latin typeface="Times New Roman"/>
                <a:cs typeface="Calibri"/>
              </a:rPr>
              <a:t> request by member at time of submission</a:t>
            </a:r>
            <a:endParaRPr lang="en-US" altLang="en-US" sz="1800" dirty="0">
              <a:latin typeface="Times New Roman"/>
              <a:cs typeface="Calibri"/>
            </a:endParaRPr>
          </a:p>
          <a:p>
            <a:pPr eaLnBrk="1" hangingPunct="1">
              <a:lnSpc>
                <a:spcPct val="120000"/>
              </a:lnSpc>
              <a:defRPr/>
            </a:pPr>
            <a:endParaRPr lang="en-US" altLang="en-US" sz="1600" b="0" i="0" dirty="0">
              <a:latin typeface="Times New Roman"/>
              <a:cs typeface="Calibri"/>
            </a:endParaRP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183f3eecfd6f8da42c6ede423c903cf5">
  <xsd:schema xmlns:xsd="http://www.w3.org/2001/XMLSchema" xmlns:xs="http://www.w3.org/2001/XMLSchema" xmlns:p="http://schemas.microsoft.com/office/2006/metadata/properties" xmlns:ns2="0caf38a1-3a1c-4f86-b30f-ec0eec563c4d" targetNamespace="http://schemas.microsoft.com/office/2006/metadata/properties" ma:root="true" ma:fieldsID="c2e6bd162640df3639b12cb5ba645e5c"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AE6C2A-FE33-484B-BBD0-D616CE81648A}">
  <ds:schemaRefs>
    <ds:schemaRef ds:uri="http://schemas.microsoft.com/sharepoint/v3/contenttype/forms"/>
  </ds:schemaRefs>
</ds:datastoreItem>
</file>

<file path=customXml/itemProps2.xml><?xml version="1.0" encoding="utf-8"?>
<ds:datastoreItem xmlns:ds="http://schemas.openxmlformats.org/officeDocument/2006/customXml" ds:itemID="{A1550D16-4EFE-4723-B520-302E5E643AB5}">
  <ds:schemaRefs>
    <ds:schemaRef ds:uri="http://purl.org/dc/dcmitype/"/>
    <ds:schemaRef ds:uri="http://purl.org/dc/terms/"/>
    <ds:schemaRef ds:uri="http://schemas.microsoft.com/office/2006/metadata/properties"/>
    <ds:schemaRef ds:uri="http://purl.org/dc/elements/1.1/"/>
    <ds:schemaRef ds:uri="http://schemas.microsoft.com/office/2006/documentManagement/types"/>
    <ds:schemaRef ds:uri="0caf38a1-3a1c-4f86-b30f-ec0eec563c4d"/>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38E747-44D8-436D-B89C-BAFF41C57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f38a1-3a1c-4f86-b30f-ec0eec563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3727</Words>
  <Application>Microsoft Office PowerPoint</Application>
  <PresentationFormat>Widescreen</PresentationFormat>
  <Paragraphs>409</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Aptos Display</vt:lpstr>
      <vt:lpstr>Arial</vt:lpstr>
      <vt:lpstr>Calibri</vt:lpstr>
      <vt:lpstr>Tahoma</vt:lpstr>
      <vt:lpstr>Times New Roman</vt:lpstr>
      <vt:lpstr>Wingdings</vt:lpstr>
      <vt:lpstr>Office Theme</vt:lpstr>
      <vt:lpstr>PowerPoint Presentation</vt:lpstr>
      <vt:lpstr>Enabling Objectives</vt:lpstr>
      <vt:lpstr>References</vt:lpstr>
      <vt:lpstr>References (cont.)</vt:lpstr>
      <vt:lpstr>Fleet Reserve  (FLTRES)</vt:lpstr>
      <vt:lpstr>Fleet Reserve  Eligibility Requirements</vt:lpstr>
      <vt:lpstr>Fleet Reserve Non-Disability </vt:lpstr>
      <vt:lpstr>Retirement</vt:lpstr>
      <vt:lpstr>Fleet Reserve/Retirement Request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Retirement Ceremonies MILPERSMAN 1800-010</vt:lpstr>
      <vt:lpstr>PowerPoint Presentation</vt:lpstr>
      <vt:lpstr>PowerPoint Presentation</vt:lpstr>
      <vt:lpstr>PowerPoint Presentation</vt:lpstr>
      <vt:lpstr>PowerPoint Presentation</vt:lpstr>
      <vt:lpstr>PowerPoint Presentation</vt:lpstr>
      <vt:lpstr>PowerPoint Presentation</vt:lpstr>
      <vt:lpstr>Knowledge Check</vt:lpstr>
      <vt:lpstr>Summary and Review</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 Fleet Reserve and Retirement</dc:title>
  <dc:creator>BUPERS</dc:creator>
  <cp:lastModifiedBy>Williams, Shanita A (Nita) SCPO USN CHNAVPERS MIL TN (USA)</cp:lastModifiedBy>
  <cp:revision>276</cp:revision>
  <dcterms:created xsi:type="dcterms:W3CDTF">2025-06-01T00:52:09Z</dcterms:created>
  <dcterms:modified xsi:type="dcterms:W3CDTF">2025-12-08T17:06:17Z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